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dp" ContentType="image/vnd.ms-photo"/>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9" r:id="rId1"/>
  </p:sldMasterIdLst>
  <p:notesMasterIdLst>
    <p:notesMasterId r:id="rId29"/>
  </p:notesMasterIdLst>
  <p:sldIdLst>
    <p:sldId id="256" r:id="rId2"/>
    <p:sldId id="257" r:id="rId3"/>
    <p:sldId id="258" r:id="rId4"/>
    <p:sldId id="261" r:id="rId5"/>
    <p:sldId id="260" r:id="rId6"/>
    <p:sldId id="294" r:id="rId7"/>
    <p:sldId id="293" r:id="rId8"/>
    <p:sldId id="262" r:id="rId9"/>
    <p:sldId id="259" r:id="rId10"/>
    <p:sldId id="263" r:id="rId11"/>
    <p:sldId id="295" r:id="rId12"/>
    <p:sldId id="264" r:id="rId13"/>
    <p:sldId id="290" r:id="rId14"/>
    <p:sldId id="291" r:id="rId15"/>
    <p:sldId id="292" r:id="rId16"/>
    <p:sldId id="279" r:id="rId17"/>
    <p:sldId id="280" r:id="rId18"/>
    <p:sldId id="281" r:id="rId19"/>
    <p:sldId id="286" r:id="rId20"/>
    <p:sldId id="287" r:id="rId21"/>
    <p:sldId id="288" r:id="rId22"/>
    <p:sldId id="289" r:id="rId23"/>
    <p:sldId id="285" r:id="rId24"/>
    <p:sldId id="282" r:id="rId25"/>
    <p:sldId id="283" r:id="rId26"/>
    <p:sldId id="296" r:id="rId27"/>
    <p:sldId id="26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205" autoAdjust="0"/>
  </p:normalViewPr>
  <p:slideViewPr>
    <p:cSldViewPr snapToGrid="0" snapToObjects="1">
      <p:cViewPr varScale="1">
        <p:scale>
          <a:sx n="75" d="100"/>
          <a:sy n="75" d="100"/>
        </p:scale>
        <p:origin x="-196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7FAD07-FDA9-0148-8C7C-96FEB38D1498}" type="datetimeFigureOut">
              <a:rPr lang="en-US" smtClean="0"/>
              <a:t>11/13/12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A27C13-DA8F-7F46-B994-1032473488B4}" type="slidenum">
              <a:rPr lang="en-US" smtClean="0"/>
              <a:t>‹#›</a:t>
            </a:fld>
            <a:endParaRPr lang="en-US"/>
          </a:p>
        </p:txBody>
      </p:sp>
    </p:spTree>
    <p:extLst>
      <p:ext uri="{BB962C8B-B14F-4D97-AF65-F5344CB8AC3E}">
        <p14:creationId xmlns:p14="http://schemas.microsoft.com/office/powerpoint/2010/main" val="209748475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 Id="rId3" Type="http://schemas.openxmlformats.org/officeDocument/2006/relationships/hyperlink" Target="http://www.sciencedirect.com.ezproxy.lib.usf.edu/science/article/pii/S0002934311006334"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 Id="rId3" Type="http://schemas.openxmlformats.org/officeDocument/2006/relationships/hyperlink" Target="http://www.sciencedirect.com.ezproxy.lib.usf.edu/science/article/pii/S0002934311006334"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 Id="rId3" Type="http://schemas.openxmlformats.org/officeDocument/2006/relationships/hyperlink" Target="http://www.sciencedirect.com.ezproxy.lib.usf.edu/science/article/pii/S016344531200076X"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A27C13-DA8F-7F46-B994-1032473488B4}" type="slidenum">
              <a:rPr lang="en-US" smtClean="0"/>
              <a:t>1</a:t>
            </a:fld>
            <a:endParaRPr lang="en-US"/>
          </a:p>
        </p:txBody>
      </p:sp>
    </p:spTree>
    <p:extLst>
      <p:ext uri="{BB962C8B-B14F-4D97-AF65-F5344CB8AC3E}">
        <p14:creationId xmlns:p14="http://schemas.microsoft.com/office/powerpoint/2010/main" val="769183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Complete</a:t>
            </a:r>
            <a:r>
              <a:rPr lang="en-US" baseline="0" dirty="0" smtClean="0"/>
              <a:t> Blood Count Level</a:t>
            </a:r>
          </a:p>
          <a:p>
            <a:r>
              <a:rPr lang="en-US" baseline="0" dirty="0" smtClean="0"/>
              <a:t>White blood count level- infection so you want to make sure you have enough white blood cells </a:t>
            </a:r>
          </a:p>
          <a:p>
            <a:r>
              <a:rPr lang="en-US" baseline="0" dirty="0" err="1" smtClean="0"/>
              <a:t>Creatine</a:t>
            </a:r>
            <a:r>
              <a:rPr lang="en-US" baseline="0" dirty="0" smtClean="0"/>
              <a:t> Kinase Level: useful to screen for muscle involvement of infection, which it can be seen in necrotizing infections</a:t>
            </a:r>
          </a:p>
          <a:p>
            <a:r>
              <a:rPr lang="en-US" baseline="0" dirty="0" smtClean="0"/>
              <a:t>Hemoglobin levels-enough oxygen to tissue, tissue perfusion</a:t>
            </a:r>
          </a:p>
          <a:p>
            <a:r>
              <a:rPr lang="en-US" baseline="0" dirty="0" smtClean="0"/>
              <a:t>Na, K, </a:t>
            </a:r>
            <a:r>
              <a:rPr lang="en-US" baseline="0" dirty="0" err="1" smtClean="0"/>
              <a:t>Cl</a:t>
            </a:r>
            <a:r>
              <a:rPr lang="en-US" baseline="0" dirty="0" smtClean="0"/>
              <a:t>- electrolyte levels; </a:t>
            </a:r>
            <a:r>
              <a:rPr lang="en-US" sz="1200" kern="1200" dirty="0" smtClean="0">
                <a:solidFill>
                  <a:schemeClr val="tx1"/>
                </a:solidFill>
                <a:effectLst/>
                <a:latin typeface="+mn-lt"/>
                <a:ea typeface="+mn-ea"/>
                <a:cs typeface="+mn-cs"/>
              </a:rPr>
              <a:t>prevents risk factors which may result in paralysis, seizures, cardiac or respiratory arrest and even death if there is an imbalance in electrolytes. </a:t>
            </a:r>
          </a:p>
          <a:p>
            <a:r>
              <a:rPr lang="en-US" sz="1200" kern="1200" baseline="0" dirty="0" smtClean="0">
                <a:solidFill>
                  <a:schemeClr val="tx1"/>
                </a:solidFill>
                <a:effectLst/>
                <a:latin typeface="+mn-lt"/>
                <a:ea typeface="+mn-ea"/>
                <a:cs typeface="+mn-cs"/>
              </a:rPr>
              <a:t>Tests:</a:t>
            </a:r>
          </a:p>
          <a:p>
            <a:r>
              <a:rPr lang="en-US" sz="1200" kern="1200" baseline="0" dirty="0" smtClean="0">
                <a:solidFill>
                  <a:schemeClr val="tx1"/>
                </a:solidFill>
                <a:effectLst/>
                <a:latin typeface="+mn-lt"/>
                <a:ea typeface="+mn-ea"/>
                <a:cs typeface="+mn-cs"/>
              </a:rPr>
              <a:t>Ultrasound: test by choice if suspect underlying abscess</a:t>
            </a:r>
          </a:p>
          <a:p>
            <a:r>
              <a:rPr lang="en-US" sz="1200" kern="1200" baseline="0" dirty="0" smtClean="0">
                <a:solidFill>
                  <a:schemeClr val="tx1"/>
                </a:solidFill>
                <a:effectLst/>
                <a:latin typeface="+mn-lt"/>
                <a:ea typeface="+mn-ea"/>
                <a:cs typeface="+mn-cs"/>
              </a:rPr>
              <a:t>CT/MRI evaluate necrotizing soft tissue </a:t>
            </a:r>
            <a:r>
              <a:rPr lang="en-US" sz="1200" kern="1200" baseline="0" dirty="0" err="1" smtClean="0">
                <a:solidFill>
                  <a:schemeClr val="tx1"/>
                </a:solidFill>
                <a:effectLst/>
                <a:latin typeface="+mn-lt"/>
                <a:ea typeface="+mn-ea"/>
                <a:cs typeface="+mn-cs"/>
              </a:rPr>
              <a:t>infetion</a:t>
            </a:r>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Bacterial Cultures: Blood cultures, culture of drainage( from wound)</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FA27C13-DA8F-7F46-B994-1032473488B4}" type="slidenum">
              <a:rPr lang="en-US" smtClean="0"/>
              <a:t>10</a:t>
            </a:fld>
            <a:endParaRPr lang="en-US"/>
          </a:p>
        </p:txBody>
      </p:sp>
    </p:spTree>
    <p:extLst>
      <p:ext uri="{BB962C8B-B14F-4D97-AF65-F5344CB8AC3E}">
        <p14:creationId xmlns:p14="http://schemas.microsoft.com/office/powerpoint/2010/main" val="15898114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A27C13-DA8F-7F46-B994-1032473488B4}" type="slidenum">
              <a:rPr lang="en-US" smtClean="0"/>
              <a:t>11</a:t>
            </a:fld>
            <a:endParaRPr lang="en-US"/>
          </a:p>
        </p:txBody>
      </p:sp>
    </p:spTree>
    <p:extLst>
      <p:ext uri="{BB962C8B-B14F-4D97-AF65-F5344CB8AC3E}">
        <p14:creationId xmlns:p14="http://schemas.microsoft.com/office/powerpoint/2010/main" val="2552306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Empiric Therapy: initiation of treatment prior to firm diagnosis-initiative against an anticipated infectious</a:t>
            </a:r>
            <a:r>
              <a:rPr lang="en-US" baseline="0" dirty="0" smtClean="0"/>
              <a:t> disease</a:t>
            </a:r>
          </a:p>
          <a:p>
            <a:r>
              <a:rPr lang="en-US" baseline="0" dirty="0" smtClean="0"/>
              <a:t>Depending on which type of facility like a hospital;, and outpatient center you’re at, treatment varies. </a:t>
            </a:r>
          </a:p>
          <a:p>
            <a:endParaRPr lang="en-US" dirty="0"/>
          </a:p>
        </p:txBody>
      </p:sp>
      <p:sp>
        <p:nvSpPr>
          <p:cNvPr id="4" name="Slide Number Placeholder 3"/>
          <p:cNvSpPr>
            <a:spLocks noGrp="1"/>
          </p:cNvSpPr>
          <p:nvPr>
            <p:ph type="sldNum" sz="quarter" idx="10"/>
          </p:nvPr>
        </p:nvSpPr>
        <p:spPr/>
        <p:txBody>
          <a:bodyPr/>
          <a:lstStyle/>
          <a:p>
            <a:fld id="{BFA27C13-DA8F-7F46-B994-1032473488B4}" type="slidenum">
              <a:rPr lang="en-US" smtClean="0"/>
              <a:t>12</a:t>
            </a:fld>
            <a:endParaRPr lang="en-US"/>
          </a:p>
        </p:txBody>
      </p:sp>
    </p:spTree>
    <p:extLst>
      <p:ext uri="{BB962C8B-B14F-4D97-AF65-F5344CB8AC3E}">
        <p14:creationId xmlns:p14="http://schemas.microsoft.com/office/powerpoint/2010/main" val="882784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A27C13-DA8F-7F46-B994-1032473488B4}" type="slidenum">
              <a:rPr lang="en-US" smtClean="0"/>
              <a:t>2</a:t>
            </a:fld>
            <a:endParaRPr lang="en-US"/>
          </a:p>
        </p:txBody>
      </p:sp>
    </p:spTree>
    <p:extLst>
      <p:ext uri="{BB962C8B-B14F-4D97-AF65-F5344CB8AC3E}">
        <p14:creationId xmlns:p14="http://schemas.microsoft.com/office/powerpoint/2010/main" val="628411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Cellulitis is an infection of the dermis and subcutaneous tissue usually caused by </a:t>
            </a:r>
            <a:r>
              <a:rPr lang="en-US" sz="1200" i="1" kern="1200" dirty="0" smtClean="0">
                <a:solidFill>
                  <a:schemeClr val="tx1"/>
                </a:solidFill>
                <a:effectLst/>
                <a:latin typeface="+mn-lt"/>
                <a:ea typeface="+mn-ea"/>
                <a:cs typeface="+mn-cs"/>
              </a:rPr>
              <a:t>Staphylococcus </a:t>
            </a:r>
            <a:r>
              <a:rPr lang="en-US" sz="1200" i="1" kern="1200" dirty="0" err="1" smtClean="0">
                <a:solidFill>
                  <a:schemeClr val="tx1"/>
                </a:solidFill>
                <a:effectLst/>
                <a:latin typeface="+mn-lt"/>
                <a:ea typeface="+mn-ea"/>
                <a:cs typeface="+mn-cs"/>
              </a:rPr>
              <a:t>aureus</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or </a:t>
            </a:r>
            <a:r>
              <a:rPr lang="en-US" sz="1200" i="1" kern="1200" dirty="0" smtClean="0">
                <a:solidFill>
                  <a:schemeClr val="tx1"/>
                </a:solidFill>
                <a:effectLst/>
                <a:latin typeface="+mn-lt"/>
                <a:ea typeface="+mn-ea"/>
                <a:cs typeface="+mn-cs"/>
              </a:rPr>
              <a:t>Streptococcus </a:t>
            </a:r>
            <a:r>
              <a:rPr lang="en-US" sz="1200" i="1" kern="1200" dirty="0" err="1" smtClean="0">
                <a:solidFill>
                  <a:schemeClr val="tx1"/>
                </a:solidFill>
                <a:effectLst/>
                <a:latin typeface="+mn-lt"/>
                <a:ea typeface="+mn-ea"/>
                <a:cs typeface="+mn-cs"/>
              </a:rPr>
              <a:t>pyogenes</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Cellulitis can occur as an extension of a skin wound or as an ulcer. The infected area is warm, red (erythematous), swollen, and painful. The infection is usually in the lower extremities and responds to systemic antibiotics, as well as therapy to relieve pain. Cellulitis also can be associated with other diseases including chronic venous insufficiency and stasis dermatitis. Symptoms of cellulitis include: fever, pain or tenderness in the affected area, skin redness or inflammation that gets bigger as the infection spreads, skin sore or rash that starts suddenly, and grows quickly in the first 24 hours, tight, glossy, "stretched" appearance of the skin, or warm skin in the area of redness. Some signs of infection include: chills or shaking, fatigue, general ill feeling, muscle aches and pains, warm skin, or sweating. Other symptoms that can occur with this disease are hair loss at the site of infection, joint stiffness caused by swelling of the tissue over the joint, or nausea and vomiting</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BFA27C13-DA8F-7F46-B994-1032473488B4}" type="slidenum">
              <a:rPr lang="en-US" smtClean="0"/>
              <a:t>3</a:t>
            </a:fld>
            <a:endParaRPr lang="en-US"/>
          </a:p>
        </p:txBody>
      </p:sp>
    </p:spTree>
    <p:extLst>
      <p:ext uri="{BB962C8B-B14F-4D97-AF65-F5344CB8AC3E}">
        <p14:creationId xmlns:p14="http://schemas.microsoft.com/office/powerpoint/2010/main" val="2823458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a:t>
            </a:r>
            <a:r>
              <a:rPr lang="en-US" dirty="0" smtClean="0"/>
              <a:t>signs of infection include: chills or shaking, fatigue, general ill feeling, muscle aches and pains, warm skin, or sweating. </a:t>
            </a:r>
            <a:endParaRPr lang="en-US" dirty="0" smtClean="0"/>
          </a:p>
          <a:p>
            <a:endParaRPr lang="en-US" dirty="0" smtClean="0"/>
          </a:p>
          <a:p>
            <a:r>
              <a:rPr lang="en-US" dirty="0" smtClean="0"/>
              <a:t>Other </a:t>
            </a:r>
            <a:r>
              <a:rPr lang="en-US" dirty="0" smtClean="0"/>
              <a:t>symptoms that can occur with this disease are hair loss at the site of infection, joint stiffness caused by swelling of the tissue over the joint, or nausea and vomiting </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hlinkClick r:id="rId3"/>
              </a:rPr>
              <a:t>http://www.sciencedirect.com.ezproxy.lib.usf.edu/science/article/pii/S0002934311006334</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FA27C13-DA8F-7F46-B994-1032473488B4}" type="slidenum">
              <a:rPr lang="en-US" smtClean="0"/>
              <a:t>4</a:t>
            </a:fld>
            <a:endParaRPr lang="en-US"/>
          </a:p>
        </p:txBody>
      </p:sp>
    </p:spTree>
    <p:extLst>
      <p:ext uri="{BB962C8B-B14F-4D97-AF65-F5344CB8AC3E}">
        <p14:creationId xmlns:p14="http://schemas.microsoft.com/office/powerpoint/2010/main" val="2811886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hlinkClick r:id="rId3"/>
              </a:rPr>
              <a:t>http://www.sciencedirect.com.ezproxy.lib.usf.edu/science/article/pii/S0002934311006334</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FA27C13-DA8F-7F46-B994-1032473488B4}" type="slidenum">
              <a:rPr lang="en-US" smtClean="0"/>
              <a:t>5</a:t>
            </a:fld>
            <a:endParaRPr lang="en-US"/>
          </a:p>
        </p:txBody>
      </p:sp>
    </p:spTree>
    <p:extLst>
      <p:ext uri="{BB962C8B-B14F-4D97-AF65-F5344CB8AC3E}">
        <p14:creationId xmlns:p14="http://schemas.microsoft.com/office/powerpoint/2010/main" val="2067795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a:t>
            </a:r>
            <a:r>
              <a:rPr lang="en-US" baseline="0" dirty="0" smtClean="0"/>
              <a:t> the past decade there's been a dramatic rise in prevalence of cellulitis that requires inpatient care (hospitalization)</a:t>
            </a:r>
          </a:p>
          <a:p>
            <a:r>
              <a:rPr lang="en-US" baseline="0" dirty="0" smtClean="0"/>
              <a:t>(Stats from </a:t>
            </a:r>
            <a:r>
              <a:rPr lang="en-US" baseline="0" dirty="0" err="1" smtClean="0"/>
              <a:t>ppt</a:t>
            </a:r>
            <a:r>
              <a:rPr lang="en-US" baseline="0" dirty="0" smtClean="0"/>
              <a:t>)</a:t>
            </a:r>
          </a:p>
          <a:p>
            <a:r>
              <a:rPr lang="en-US" baseline="0" dirty="0" smtClean="0"/>
              <a:t>Even though Risk factors for hospitalization have be identified, less is known about the hospitalized patients who experience clinical failure</a:t>
            </a:r>
          </a:p>
          <a:p>
            <a:r>
              <a:rPr lang="en-US" baseline="0" dirty="0" smtClean="0"/>
              <a:t>So if you understand strategies </a:t>
            </a:r>
            <a:r>
              <a:rPr lang="en-US" sz="1200" kern="1200" dirty="0" smtClean="0">
                <a:solidFill>
                  <a:schemeClr val="tx1"/>
                </a:solidFill>
                <a:effectLst/>
                <a:latin typeface="+mn-lt"/>
                <a:ea typeface="+mn-ea"/>
                <a:cs typeface="+mn-cs"/>
              </a:rPr>
              <a:t> to identify patients at risk for clinical failure may improve treatment outcomes and decrease the health care expenditures associated with subsequent treatment and hospitalization. </a:t>
            </a:r>
          </a:p>
          <a:p>
            <a:endParaRPr lang="en-US" baseline="0" dirty="0" smtClean="0"/>
          </a:p>
          <a:p>
            <a:r>
              <a:rPr lang="en-US" sz="1200" kern="1200" dirty="0" smtClean="0">
                <a:solidFill>
                  <a:schemeClr val="tx1"/>
                </a:solidFill>
                <a:effectLst/>
                <a:latin typeface="+mn-lt"/>
                <a:ea typeface="+mn-ea"/>
                <a:cs typeface="+mn-cs"/>
                <a:hlinkClick r:id="rId3"/>
              </a:rPr>
              <a:t>http://www.sciencedirect.com.ezproxy.lib.usf.edu/science/article/pii/S016344531200076X</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endParaRPr lang="en-US" baseline="0" dirty="0" smtClean="0"/>
          </a:p>
        </p:txBody>
      </p:sp>
      <p:sp>
        <p:nvSpPr>
          <p:cNvPr id="4" name="Slide Number Placeholder 3"/>
          <p:cNvSpPr>
            <a:spLocks noGrp="1"/>
          </p:cNvSpPr>
          <p:nvPr>
            <p:ph type="sldNum" sz="quarter" idx="10"/>
          </p:nvPr>
        </p:nvSpPr>
        <p:spPr/>
        <p:txBody>
          <a:bodyPr/>
          <a:lstStyle/>
          <a:p>
            <a:fld id="{BFA27C13-DA8F-7F46-B994-1032473488B4}" type="slidenum">
              <a:rPr lang="en-US" smtClean="0"/>
              <a:t>6</a:t>
            </a:fld>
            <a:endParaRPr lang="en-US"/>
          </a:p>
        </p:txBody>
      </p:sp>
    </p:spTree>
    <p:extLst>
      <p:ext uri="{BB962C8B-B14F-4D97-AF65-F5344CB8AC3E}">
        <p14:creationId xmlns:p14="http://schemas.microsoft.com/office/powerpoint/2010/main" val="1976980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a:t>
            </a:r>
            <a:r>
              <a:rPr lang="en-US" sz="1200" dirty="0" err="1" smtClean="0"/>
              <a:t>avg</a:t>
            </a:r>
            <a:r>
              <a:rPr lang="en-US" sz="1200" dirty="0" smtClean="0"/>
              <a:t> weight 222 </a:t>
            </a:r>
            <a:r>
              <a:rPr lang="en-US" sz="1200" dirty="0" err="1" smtClean="0"/>
              <a:t>lbs</a:t>
            </a:r>
            <a:r>
              <a:rPr lang="en-US" sz="1200" dirty="0" smtClean="0"/>
              <a:t> BMI 34</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Most patients (82%) were admitted directly from the ER.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primary sites of infection were lower extremity,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115 cases (54.8%), upper extremity,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64 cases  (30.5%)</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abscess on initial presentation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Average age was 47-53 years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40% had diabetes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26 % renal disease </a:t>
            </a:r>
            <a:endParaRPr lang="en-US" dirty="0"/>
          </a:p>
        </p:txBody>
      </p:sp>
      <p:sp>
        <p:nvSpPr>
          <p:cNvPr id="4" name="Slide Number Placeholder 3"/>
          <p:cNvSpPr>
            <a:spLocks noGrp="1"/>
          </p:cNvSpPr>
          <p:nvPr>
            <p:ph type="sldNum" sz="quarter" idx="10"/>
          </p:nvPr>
        </p:nvSpPr>
        <p:spPr/>
        <p:txBody>
          <a:bodyPr/>
          <a:lstStyle/>
          <a:p>
            <a:fld id="{BFA27C13-DA8F-7F46-B994-1032473488B4}" type="slidenum">
              <a:rPr lang="en-US" smtClean="0"/>
              <a:t>7</a:t>
            </a:fld>
            <a:endParaRPr lang="en-US"/>
          </a:p>
        </p:txBody>
      </p:sp>
    </p:spTree>
    <p:extLst>
      <p:ext uri="{BB962C8B-B14F-4D97-AF65-F5344CB8AC3E}">
        <p14:creationId xmlns:p14="http://schemas.microsoft.com/office/powerpoint/2010/main" val="1976980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far as prevalence</a:t>
            </a:r>
            <a:r>
              <a:rPr lang="en-US" baseline="0" dirty="0" smtClean="0"/>
              <a:t> of the disease, it really </a:t>
            </a:r>
            <a:r>
              <a:rPr lang="en-US" baseline="0" dirty="0" err="1" smtClean="0"/>
              <a:t>isnt</a:t>
            </a:r>
            <a:r>
              <a:rPr lang="en-US" baseline="0" dirty="0" smtClean="0"/>
              <a:t> a deadly disease but it can cause death if it is very severe. </a:t>
            </a:r>
            <a:r>
              <a:rPr lang="en-US" baseline="0" dirty="0" smtClean="0"/>
              <a:t>Just </a:t>
            </a:r>
            <a:r>
              <a:rPr lang="en-US" baseline="0" dirty="0" smtClean="0"/>
              <a:t>to get a picture to see how </a:t>
            </a:r>
            <a:r>
              <a:rPr lang="en-US" baseline="0" dirty="0" err="1" smtClean="0"/>
              <a:t>prevelent</a:t>
            </a:r>
            <a:r>
              <a:rPr lang="en-US" baseline="0" dirty="0" smtClean="0"/>
              <a:t> the disease </a:t>
            </a:r>
            <a:r>
              <a:rPr lang="en-US" baseline="0" dirty="0" smtClean="0"/>
              <a:t>is…</a:t>
            </a:r>
          </a:p>
          <a:p>
            <a:endParaRPr lang="en-US" baseline="0" dirty="0" smtClean="0"/>
          </a:p>
          <a:p>
            <a:r>
              <a:rPr lang="en-US" baseline="0" dirty="0" smtClean="0"/>
              <a:t>So here you can just see that its typical in older adults</a:t>
            </a:r>
          </a:p>
          <a:p>
            <a:endParaRPr lang="en-US" baseline="0" dirty="0" smtClean="0"/>
          </a:p>
          <a:p>
            <a:r>
              <a:rPr lang="en-US" dirty="0" smtClean="0"/>
              <a:t>http://</a:t>
            </a:r>
            <a:r>
              <a:rPr lang="en-US" dirty="0" err="1" smtClean="0"/>
              <a:t>www.jephc.com</a:t>
            </a:r>
            <a:r>
              <a:rPr lang="en-US" dirty="0" smtClean="0"/>
              <a:t>/full_article.cfm?content_id=</a:t>
            </a:r>
            <a:r>
              <a:rPr lang="en-US" dirty="0" smtClean="0"/>
              <a:t>514</a:t>
            </a:r>
          </a:p>
          <a:p>
            <a:endParaRPr lang="en-US" i="0" baseline="0" dirty="0" smtClean="0"/>
          </a:p>
          <a:p>
            <a:endParaRPr lang="en-US" dirty="0"/>
          </a:p>
        </p:txBody>
      </p:sp>
      <p:sp>
        <p:nvSpPr>
          <p:cNvPr id="4" name="Slide Number Placeholder 3"/>
          <p:cNvSpPr>
            <a:spLocks noGrp="1"/>
          </p:cNvSpPr>
          <p:nvPr>
            <p:ph type="sldNum" sz="quarter" idx="10"/>
          </p:nvPr>
        </p:nvSpPr>
        <p:spPr/>
        <p:txBody>
          <a:bodyPr/>
          <a:lstStyle/>
          <a:p>
            <a:fld id="{BFA27C13-DA8F-7F46-B994-1032473488B4}" type="slidenum">
              <a:rPr lang="en-US" smtClean="0"/>
              <a:t>8</a:t>
            </a:fld>
            <a:endParaRPr lang="en-US"/>
          </a:p>
        </p:txBody>
      </p:sp>
    </p:spTree>
    <p:extLst>
      <p:ext uri="{BB962C8B-B14F-4D97-AF65-F5344CB8AC3E}">
        <p14:creationId xmlns:p14="http://schemas.microsoft.com/office/powerpoint/2010/main" val="1976980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A27C13-DA8F-7F46-B994-1032473488B4}" type="slidenum">
              <a:rPr lang="en-US" smtClean="0"/>
              <a:t>9</a:t>
            </a:fld>
            <a:endParaRPr lang="en-US"/>
          </a:p>
        </p:txBody>
      </p:sp>
    </p:spTree>
    <p:extLst>
      <p:ext uri="{BB962C8B-B14F-4D97-AF65-F5344CB8AC3E}">
        <p14:creationId xmlns:p14="http://schemas.microsoft.com/office/powerpoint/2010/main" val="2214920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25AE17C7-B787-4E50-994D-5E804113A1E9}" type="datetime4">
              <a:rPr lang="en-US" smtClean="0"/>
              <a:pPr/>
              <a:t>November 13, 2012</a:t>
            </a:fld>
            <a:endParaRPr lang="en-US" dirty="0"/>
          </a:p>
        </p:txBody>
      </p:sp>
      <p:sp>
        <p:nvSpPr>
          <p:cNvPr id="17" name="Slide Number Placeholder 16"/>
          <p:cNvSpPr>
            <a:spLocks noGrp="1"/>
          </p:cNvSpPr>
          <p:nvPr>
            <p:ph type="sldNum" sz="quarter" idx="11"/>
          </p:nvPr>
        </p:nvSpPr>
        <p:spPr/>
        <p:txBody>
          <a:bodyPr/>
          <a:lstStyle/>
          <a:p>
            <a:fld id="{5744759D-0EFF-4FB2-9CCE-04E00944F0FE}" type="slidenum">
              <a:rPr lang="en-US" smtClean="0"/>
              <a:pPr/>
              <a:t>‹#›</a:t>
            </a:fld>
            <a:endParaRPr lang="en-US" dirty="0"/>
          </a:p>
        </p:txBody>
      </p:sp>
      <p:sp>
        <p:nvSpPr>
          <p:cNvPr id="19" name="Footer Placeholder 1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D7A28-FA93-4136-BDC1-BCCB2687E678}" type="datetimeFigureOut">
              <a:rPr lang="en-US" smtClean="0"/>
              <a:pPr/>
              <a:t>11/13/12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2FBC0-13B8-4B1E-B170-BBEED4A77C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D7A28-FA93-4136-BDC1-BCCB2687E678}" type="datetimeFigureOut">
              <a:rPr lang="en-US" smtClean="0"/>
              <a:pPr/>
              <a:t>11/13/12</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2FBC0-13B8-4B1E-B170-BBEED4A77C65}" type="slidenum">
              <a:rPr lang="en-US" smtClean="0"/>
              <a:pPr/>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8995D68B-21AC-438B-BECE-4F17DA129F19}" type="datetime4">
              <a:rPr lang="en-US" smtClean="0"/>
              <a:pPr/>
              <a:t>November 13, 2012</a:t>
            </a:fld>
            <a:endParaRPr lang="en-US" dirty="0"/>
          </a:p>
        </p:txBody>
      </p:sp>
      <p:sp>
        <p:nvSpPr>
          <p:cNvPr id="12" name="Slide Number Placeholder 11"/>
          <p:cNvSpPr>
            <a:spLocks noGrp="1"/>
          </p:cNvSpPr>
          <p:nvPr>
            <p:ph type="sldNum" sz="quarter" idx="15"/>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6"/>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679F0FCF-2EA5-4FF5-AF14-1CA9C8854AAB}" type="datetime4">
              <a:rPr lang="en-US" smtClean="0"/>
              <a:pPr/>
              <a:t>November 13, 2012</a:t>
            </a:fld>
            <a:endParaRPr lang="en-US" dirty="0"/>
          </a:p>
        </p:txBody>
      </p:sp>
      <p:sp>
        <p:nvSpPr>
          <p:cNvPr id="14" name="Slide Number Placeholder 13"/>
          <p:cNvSpPr>
            <a:spLocks noGrp="1"/>
          </p:cNvSpPr>
          <p:nvPr>
            <p:ph type="sldNum" sz="quarter" idx="11"/>
          </p:nvPr>
        </p:nvSpPr>
        <p:spPr/>
        <p:txBody>
          <a:bodyPr/>
          <a:lstStyle/>
          <a:p>
            <a:fld id="{5744759D-0EFF-4FB2-9CCE-04E00944F0FE}" type="slidenum">
              <a:rPr lang="en-US" smtClean="0"/>
              <a:pPr/>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F9E781C6-1634-4A56-B2BE-62150BE83935}" type="datetime4">
              <a:rPr lang="en-US" smtClean="0"/>
              <a:pPr/>
              <a:t>November 13, 2012</a:t>
            </a:fld>
            <a:endParaRPr lang="en-US" dirty="0"/>
          </a:p>
        </p:txBody>
      </p:sp>
      <p:sp>
        <p:nvSpPr>
          <p:cNvPr id="12" name="Slide Number Placeholder 11"/>
          <p:cNvSpPr>
            <a:spLocks noGrp="1"/>
          </p:cNvSpPr>
          <p:nvPr>
            <p:ph type="sldNum" sz="quarter" idx="16"/>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7"/>
          </p:nvPr>
        </p:nvSpPr>
        <p:spPr/>
        <p:txBody>
          <a:bodyPr/>
          <a:lstStyle/>
          <a:p>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A9372AC2-3C75-4F5F-A929-48958086FE36}" type="datetime4">
              <a:rPr lang="en-US" smtClean="0"/>
              <a:pPr/>
              <a:t>November 13, 2012</a:t>
            </a:fld>
            <a:endParaRPr lang="en-US" dirty="0"/>
          </a:p>
        </p:txBody>
      </p:sp>
      <p:sp>
        <p:nvSpPr>
          <p:cNvPr id="12" name="Slide Number Placeholder 11"/>
          <p:cNvSpPr>
            <a:spLocks noGrp="1"/>
          </p:cNvSpPr>
          <p:nvPr>
            <p:ph type="sldNum" sz="quarter" idx="17"/>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8"/>
          </p:nvPr>
        </p:nvSpPr>
        <p:spPr/>
        <p:txBody>
          <a:bodyPr/>
          <a:lstStyle/>
          <a:p>
            <a:endParaRPr lang="en-US" dirty="0"/>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17509CF4-4C1A-45DC-BADA-6EFF91CB9ABB}" type="datetime4">
              <a:rPr lang="en-US" smtClean="0"/>
              <a:pPr/>
              <a:t>November 13, 2012</a:t>
            </a:fld>
            <a:endParaRPr lang="en-US" dirty="0"/>
          </a:p>
        </p:txBody>
      </p:sp>
      <p:sp>
        <p:nvSpPr>
          <p:cNvPr id="16" name="Slide Number Placeholder 15"/>
          <p:cNvSpPr>
            <a:spLocks noGrp="1"/>
          </p:cNvSpPr>
          <p:nvPr>
            <p:ph type="sldNum" sz="quarter" idx="11"/>
          </p:nvPr>
        </p:nvSpPr>
        <p:spPr/>
        <p:txBody>
          <a:bodyPr/>
          <a:lstStyle/>
          <a:p>
            <a:fld id="{5744759D-0EFF-4FB2-9CCE-04E00944F0FE}"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C53951C0-B478-4858-ABC7-96406A1C0480}" type="datetime4">
              <a:rPr lang="en-US" smtClean="0"/>
              <a:pPr/>
              <a:t>November 13, 2012</a:t>
            </a:fld>
            <a:endParaRPr lang="en-US" dirty="0"/>
          </a:p>
        </p:txBody>
      </p:sp>
      <p:sp>
        <p:nvSpPr>
          <p:cNvPr id="8" name="Slide Number Placeholder 7"/>
          <p:cNvSpPr>
            <a:spLocks noGrp="1"/>
          </p:cNvSpPr>
          <p:nvPr>
            <p:ph type="sldNum" sz="quarter" idx="11"/>
          </p:nvPr>
        </p:nvSpPr>
        <p:spPr/>
        <p:txBody>
          <a:bodyPr/>
          <a:lstStyle/>
          <a:p>
            <a:fld id="{5744759D-0EFF-4FB2-9CCE-04E00944F0FE}"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B867641A-9D94-4BD6-862F-F651067079BC}" type="datetime4">
              <a:rPr lang="en-US" smtClean="0"/>
              <a:pPr/>
              <a:t>November 13, 2012</a:t>
            </a:fld>
            <a:endParaRPr lang="en-US" dirty="0"/>
          </a:p>
        </p:txBody>
      </p:sp>
      <p:sp>
        <p:nvSpPr>
          <p:cNvPr id="19" name="Slide Number Placeholder 18"/>
          <p:cNvSpPr>
            <a:spLocks noGrp="1"/>
          </p:cNvSpPr>
          <p:nvPr>
            <p:ph type="sldNum" sz="quarter" idx="16"/>
          </p:nvPr>
        </p:nvSpPr>
        <p:spPr/>
        <p:txBody>
          <a:bodyPr/>
          <a:lstStyle/>
          <a:p>
            <a:fld id="{5744759D-0EFF-4FB2-9CCE-04E00944F0FE}" type="slidenum">
              <a:rPr lang="en-US" smtClean="0"/>
              <a:pPr/>
              <a:t>‹#›</a:t>
            </a:fld>
            <a:endParaRPr lang="en-US" dirty="0"/>
          </a:p>
        </p:txBody>
      </p:sp>
      <p:sp>
        <p:nvSpPr>
          <p:cNvPr id="23" name="Footer Placeholder 22"/>
          <p:cNvSpPr>
            <a:spLocks noGrp="1"/>
          </p:cNvSpPr>
          <p:nvPr>
            <p:ph type="ftr" sz="quarter" idx="17"/>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D74F0C02-0EF4-4745-9D82-E8D3F59464E3}" type="datetime4">
              <a:rPr lang="en-US" smtClean="0"/>
              <a:pPr/>
              <a:t>November 13, 2012</a:t>
            </a:fld>
            <a:endParaRPr lang="en-US" dirty="0"/>
          </a:p>
        </p:txBody>
      </p:sp>
      <p:sp>
        <p:nvSpPr>
          <p:cNvPr id="14" name="Slide Number Placeholder 13"/>
          <p:cNvSpPr>
            <a:spLocks noGrp="1"/>
          </p:cNvSpPr>
          <p:nvPr>
            <p:ph type="sldNum" sz="quarter" idx="15"/>
          </p:nvPr>
        </p:nvSpPr>
        <p:spPr>
          <a:xfrm>
            <a:off x="4038600" y="6172200"/>
            <a:ext cx="1066800" cy="304800"/>
          </a:xfrm>
        </p:spPr>
        <p:txBody>
          <a:bodyPr/>
          <a:lstStyle/>
          <a:p>
            <a:fld id="{5744759D-0EFF-4FB2-9CCE-04E00944F0FE}" type="slidenum">
              <a:rPr lang="en-US" smtClean="0"/>
              <a:pPr/>
              <a:t>‹#›</a:t>
            </a:fld>
            <a:endParaRPr lang="en-US" dirty="0"/>
          </a:p>
        </p:txBody>
      </p:sp>
      <p:sp>
        <p:nvSpPr>
          <p:cNvPr id="15" name="Footer Placeholder 14"/>
          <p:cNvSpPr>
            <a:spLocks noGrp="1"/>
          </p:cNvSpPr>
          <p:nvPr>
            <p:ph type="ftr" sz="quarter" idx="16"/>
          </p:nvPr>
        </p:nvSpPr>
        <p:spPr>
          <a:xfrm>
            <a:off x="1447800" y="6486525"/>
            <a:ext cx="6248400" cy="29210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87367800-479D-41B0-B3F2-2DCE95BA1381}" type="datetime4">
              <a:rPr lang="en-US" smtClean="0"/>
              <a:pPr/>
              <a:t>November 13, 2012</a:t>
            </a:fld>
            <a:endParaRPr lang="en-US" dirty="0"/>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5744759D-0EFF-4FB2-9CCE-04E00944F0FE}" type="slidenum">
              <a:rPr lang="en-US" smtClean="0"/>
              <a:pPr/>
              <a:t>‹#›</a:t>
            </a:fld>
            <a:endParaRPr lang="en-US" dirty="0"/>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4210" r:id="rId1"/>
    <p:sldLayoutId id="2147484211" r:id="rId2"/>
    <p:sldLayoutId id="2147484212" r:id="rId3"/>
    <p:sldLayoutId id="2147484213" r:id="rId4"/>
    <p:sldLayoutId id="2147484214" r:id="rId5"/>
    <p:sldLayoutId id="2147484215" r:id="rId6"/>
    <p:sldLayoutId id="2147484216" r:id="rId7"/>
    <p:sldLayoutId id="2147484217" r:id="rId8"/>
    <p:sldLayoutId id="2147484218" r:id="rId9"/>
    <p:sldLayoutId id="2147484219" r:id="rId10"/>
    <p:sldLayoutId id="2147484220" r:id="rId11"/>
  </p:sldLayoutIdLst>
  <p:hf sldNum="0" hdr="0" ftr="0" dt="0"/>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4" name="Picture 3"/>
          <p:cNvPicPr>
            <a:picLocks noChangeAspect="1"/>
          </p:cNvPicPr>
          <p:nvPr/>
        </p:nvPicPr>
        <p:blipFill>
          <a:blip r:embed="rId3">
            <a:duotone>
              <a:schemeClr val="accent6">
                <a:shade val="45000"/>
                <a:satMod val="135000"/>
              </a:schemeClr>
              <a:prstClr val="white"/>
            </a:duotone>
            <a:extLst>
              <a:ext uri="{BEBA8EAE-BF5A-486C-A8C5-ECC9F3942E4B}">
                <a14:imgProps xmlns:a14="http://schemas.microsoft.com/office/drawing/2010/main">
                  <a14:imgLayer r:embed="rId4">
                    <a14:imgEffect>
                      <a14:saturation sat="0"/>
                    </a14:imgEffect>
                  </a14:imgLayer>
                </a14:imgProps>
              </a:ext>
            </a:extLst>
          </a:blip>
          <a:stretch>
            <a:fillRect/>
          </a:stretch>
        </p:blipFill>
        <p:spPr>
          <a:xfrm>
            <a:off x="1913839" y="2042160"/>
            <a:ext cx="5537200" cy="2006600"/>
          </a:xfrm>
          <a:prstGeom prst="rect">
            <a:avLst/>
          </a:prstGeom>
        </p:spPr>
      </p:pic>
      <p:sp>
        <p:nvSpPr>
          <p:cNvPr id="5" name="TextBox 4"/>
          <p:cNvSpPr txBox="1"/>
          <p:nvPr/>
        </p:nvSpPr>
        <p:spPr>
          <a:xfrm>
            <a:off x="5244122" y="5342309"/>
            <a:ext cx="3583032" cy="1569660"/>
          </a:xfrm>
          <a:prstGeom prst="rect">
            <a:avLst/>
          </a:prstGeom>
          <a:noFill/>
        </p:spPr>
        <p:txBody>
          <a:bodyPr wrap="none" rtlCol="0">
            <a:spAutoFit/>
          </a:bodyPr>
          <a:lstStyle/>
          <a:p>
            <a:pPr algn="ctr"/>
            <a:r>
              <a:rPr lang="en-US" sz="2400" b="1" dirty="0" smtClean="0">
                <a:latin typeface="Matura MT Script Capitals"/>
                <a:cs typeface="Matura MT Script Capitals"/>
              </a:rPr>
              <a:t>Kevina Desai</a:t>
            </a:r>
          </a:p>
          <a:p>
            <a:pPr algn="ctr"/>
            <a:r>
              <a:rPr lang="en-US" sz="2400" b="1" dirty="0" smtClean="0">
                <a:latin typeface="Matura MT Script Capitals"/>
                <a:cs typeface="Matura MT Script Capitals"/>
              </a:rPr>
              <a:t>Florida Hospital Tampa</a:t>
            </a:r>
          </a:p>
          <a:p>
            <a:pPr algn="ctr"/>
            <a:r>
              <a:rPr lang="en-US" sz="2400" b="1" dirty="0" smtClean="0">
                <a:latin typeface="Matura MT Script Capitals"/>
                <a:cs typeface="Matura MT Script Capitals"/>
              </a:rPr>
              <a:t>November 14, 2012</a:t>
            </a:r>
          </a:p>
          <a:p>
            <a:pPr algn="ctr"/>
            <a:endParaRPr lang="en-US" sz="2400" b="1" dirty="0">
              <a:latin typeface="Matura MT Script Capitals"/>
              <a:cs typeface="Matura MT Script Capitals"/>
            </a:endParaRPr>
          </a:p>
        </p:txBody>
      </p:sp>
    </p:spTree>
    <p:extLst>
      <p:ext uri="{BB962C8B-B14F-4D97-AF65-F5344CB8AC3E}">
        <p14:creationId xmlns:p14="http://schemas.microsoft.com/office/powerpoint/2010/main" val="1044750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045694"/>
            <a:ext cx="4144696" cy="4075176"/>
          </a:xfrm>
        </p:spPr>
        <p:txBody>
          <a:bodyPr>
            <a:normAutofit fontScale="92500" lnSpcReduction="10000"/>
          </a:bodyPr>
          <a:lstStyle/>
          <a:p>
            <a:pPr marL="692150" indent="-114300" algn="l"/>
            <a:r>
              <a:rPr lang="en-US" sz="4800" b="1" u="sng" dirty="0" smtClean="0"/>
              <a:t>Labs</a:t>
            </a:r>
            <a:endParaRPr lang="en-US" sz="4800" b="1" u="sng" dirty="0"/>
          </a:p>
          <a:p>
            <a:pPr marL="342900" indent="-342900" algn="l">
              <a:buFont typeface="Wingdings" charset="2"/>
              <a:buChar char="v"/>
            </a:pPr>
            <a:endParaRPr lang="en-US" sz="100" dirty="0" smtClean="0"/>
          </a:p>
          <a:p>
            <a:pPr marL="342900" indent="-342900" algn="l">
              <a:buFont typeface="Wingdings" charset="2"/>
              <a:buChar char="v"/>
            </a:pPr>
            <a:endParaRPr lang="en-US" sz="3600" dirty="0"/>
          </a:p>
          <a:p>
            <a:pPr marL="804863" indent="-342900" algn="l">
              <a:buFont typeface="Wingdings" charset="2"/>
              <a:buChar char="v"/>
            </a:pPr>
            <a:r>
              <a:rPr lang="en-US" sz="3600" dirty="0" smtClean="0"/>
              <a:t>CBC</a:t>
            </a:r>
          </a:p>
          <a:p>
            <a:pPr marL="804863" indent="-342900" algn="l">
              <a:buFont typeface="Wingdings" charset="2"/>
              <a:buChar char="v"/>
            </a:pPr>
            <a:r>
              <a:rPr lang="en-US" sz="3600" dirty="0" smtClean="0"/>
              <a:t>WBC</a:t>
            </a:r>
            <a:endParaRPr lang="en-US" sz="3600" dirty="0" smtClean="0"/>
          </a:p>
          <a:p>
            <a:pPr marL="804863" indent="-342900" algn="l">
              <a:buFont typeface="Wingdings" charset="2"/>
              <a:buChar char="v"/>
            </a:pPr>
            <a:r>
              <a:rPr lang="en-US" sz="3600" dirty="0" smtClean="0"/>
              <a:t>CK</a:t>
            </a:r>
          </a:p>
          <a:p>
            <a:pPr marL="804863" indent="-342900" algn="l">
              <a:buFont typeface="Wingdings" charset="2"/>
              <a:buChar char="v"/>
            </a:pPr>
            <a:r>
              <a:rPr lang="en-US" sz="3600" dirty="0" smtClean="0"/>
              <a:t>HGB</a:t>
            </a:r>
          </a:p>
          <a:p>
            <a:pPr marL="804863" indent="-342900" algn="l">
              <a:buFont typeface="Wingdings" charset="2"/>
              <a:buChar char="v"/>
            </a:pPr>
            <a:r>
              <a:rPr lang="en-US" sz="3600" dirty="0" smtClean="0"/>
              <a:t>Na, K, </a:t>
            </a:r>
            <a:r>
              <a:rPr lang="en-US" sz="3600" dirty="0" err="1" smtClean="0"/>
              <a:t>Cl</a:t>
            </a:r>
            <a:endParaRPr lang="en-US" sz="3600" dirty="0" smtClean="0"/>
          </a:p>
          <a:p>
            <a:pPr marL="342900" indent="-342900" algn="l">
              <a:buFont typeface="Wingdings" charset="2"/>
              <a:buChar char="v"/>
            </a:pPr>
            <a:endParaRPr lang="en-US" dirty="0" smtClean="0"/>
          </a:p>
          <a:p>
            <a:pPr marL="342900" indent="-342900" algn="l">
              <a:buFont typeface="Wingdings" charset="2"/>
              <a:buChar char="v"/>
            </a:pPr>
            <a:endParaRPr lang="en-US" dirty="0"/>
          </a:p>
        </p:txBody>
      </p:sp>
      <p:sp>
        <p:nvSpPr>
          <p:cNvPr id="3" name="Title 2"/>
          <p:cNvSpPr>
            <a:spLocks noGrp="1"/>
          </p:cNvSpPr>
          <p:nvPr>
            <p:ph type="title"/>
          </p:nvPr>
        </p:nvSpPr>
        <p:spPr>
          <a:xfrm>
            <a:off x="2465117" y="975360"/>
            <a:ext cx="4379997" cy="701040"/>
          </a:xfrm>
          <a:solidFill>
            <a:srgbClr val="BBA4AB"/>
          </a:solidFill>
        </p:spPr>
        <p:txBody>
          <a:bodyPr>
            <a:normAutofit fontScale="90000"/>
          </a:bodyPr>
          <a:lstStyle/>
          <a:p>
            <a:r>
              <a:rPr lang="en-US" sz="3600" dirty="0" smtClean="0"/>
              <a:t>Tests/Lab Values</a:t>
            </a:r>
            <a:endParaRPr lang="en-US" sz="3600" dirty="0"/>
          </a:p>
        </p:txBody>
      </p:sp>
      <p:sp>
        <p:nvSpPr>
          <p:cNvPr id="4" name="Content Placeholder 1"/>
          <p:cNvSpPr txBox="1">
            <a:spLocks/>
          </p:cNvSpPr>
          <p:nvPr/>
        </p:nvSpPr>
        <p:spPr>
          <a:xfrm>
            <a:off x="4772766" y="1676400"/>
            <a:ext cx="4144696" cy="4855814"/>
          </a:xfrm>
          <a:prstGeom prst="rect">
            <a:avLst/>
          </a:prstGeom>
        </p:spPr>
        <p:txBody>
          <a:bodyPr vert="horz" lIns="91440" tIns="45720" rIns="91440" bIns="45720" rtlCol="0">
            <a:normAutofit/>
          </a:bodyPr>
          <a:lst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a:lstStyle>
          <a:p>
            <a:pPr marL="342900" indent="-342900" algn="l">
              <a:buFont typeface="Wingdings" charset="2"/>
              <a:buChar char="v"/>
            </a:pPr>
            <a:endParaRPr lang="en-US" dirty="0" smtClean="0"/>
          </a:p>
          <a:p>
            <a:pPr marL="577850" algn="l"/>
            <a:r>
              <a:rPr lang="en-US" sz="4400" b="1" u="sng" dirty="0" smtClean="0"/>
              <a:t>Tests</a:t>
            </a:r>
            <a:endParaRPr lang="en-US" sz="4400" b="1" u="sng" dirty="0"/>
          </a:p>
          <a:p>
            <a:pPr marL="342900" indent="-342900" algn="l">
              <a:buFont typeface="Wingdings" charset="2"/>
              <a:buChar char="v"/>
            </a:pPr>
            <a:endParaRPr lang="en-US" sz="3200" dirty="0" smtClean="0"/>
          </a:p>
          <a:p>
            <a:pPr marL="804863" indent="-342900" algn="l">
              <a:buFont typeface="Wingdings" charset="2"/>
              <a:buChar char="v"/>
            </a:pPr>
            <a:r>
              <a:rPr lang="en-US" sz="3200" dirty="0" smtClean="0"/>
              <a:t>Ultrasounds</a:t>
            </a:r>
          </a:p>
          <a:p>
            <a:pPr marL="804863" indent="-342900" algn="l">
              <a:buFont typeface="Wingdings" charset="2"/>
              <a:buChar char="v"/>
            </a:pPr>
            <a:r>
              <a:rPr lang="en-US" sz="3200" dirty="0" smtClean="0"/>
              <a:t>CT</a:t>
            </a:r>
          </a:p>
          <a:p>
            <a:pPr marL="804863" indent="-342900" algn="l">
              <a:buFont typeface="Wingdings" charset="2"/>
              <a:buChar char="v"/>
            </a:pPr>
            <a:r>
              <a:rPr lang="en-US" sz="3200" dirty="0" smtClean="0"/>
              <a:t>MRI</a:t>
            </a:r>
          </a:p>
          <a:p>
            <a:pPr marL="804863" indent="-342900" algn="l">
              <a:buFont typeface="Wingdings" charset="2"/>
              <a:buChar char="v"/>
            </a:pPr>
            <a:r>
              <a:rPr lang="en-US" sz="3200" dirty="0" smtClean="0"/>
              <a:t>Bacterial Cultures</a:t>
            </a:r>
            <a:endParaRPr lang="en-US" sz="3200" dirty="0"/>
          </a:p>
        </p:txBody>
      </p:sp>
      <p:sp>
        <p:nvSpPr>
          <p:cNvPr id="5" name="TextBox 4"/>
          <p:cNvSpPr txBox="1"/>
          <p:nvPr/>
        </p:nvSpPr>
        <p:spPr>
          <a:xfrm>
            <a:off x="6878094" y="6218803"/>
            <a:ext cx="2583670" cy="400110"/>
          </a:xfrm>
          <a:prstGeom prst="rect">
            <a:avLst/>
          </a:prstGeom>
          <a:noFill/>
        </p:spPr>
        <p:txBody>
          <a:bodyPr wrap="square" rtlCol="0">
            <a:spAutoFit/>
          </a:bodyPr>
          <a:lstStyle/>
          <a:p>
            <a:r>
              <a:rPr lang="en-US" sz="2000" dirty="0" smtClean="0"/>
              <a:t>(Gunderson, 2011)</a:t>
            </a:r>
            <a:endParaRPr lang="en-US" sz="2000" dirty="0"/>
          </a:p>
        </p:txBody>
      </p:sp>
    </p:spTree>
    <p:extLst>
      <p:ext uri="{BB962C8B-B14F-4D97-AF65-F5344CB8AC3E}">
        <p14:creationId xmlns:p14="http://schemas.microsoft.com/office/powerpoint/2010/main" val="1387306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pPr marL="342900" indent="-342900" algn="l">
              <a:buFont typeface="Wingdings" charset="2"/>
              <a:buChar char="v"/>
            </a:pPr>
            <a:r>
              <a:rPr lang="en-US" sz="2800" dirty="0" smtClean="0"/>
              <a:t>Antimicrobial Therapy</a:t>
            </a:r>
          </a:p>
          <a:p>
            <a:pPr algn="l"/>
            <a:r>
              <a:rPr lang="en-US" sz="2800" dirty="0"/>
              <a:t>	</a:t>
            </a:r>
            <a:r>
              <a:rPr lang="en-US" sz="2800" dirty="0" smtClean="0"/>
              <a:t>-Penicillin</a:t>
            </a:r>
          </a:p>
          <a:p>
            <a:pPr algn="l"/>
            <a:r>
              <a:rPr lang="en-US" sz="2800" dirty="0"/>
              <a:t>	</a:t>
            </a:r>
            <a:r>
              <a:rPr lang="en-US" sz="2800" dirty="0" smtClean="0"/>
              <a:t>-Doxycycline</a:t>
            </a:r>
          </a:p>
          <a:p>
            <a:pPr algn="l"/>
            <a:r>
              <a:rPr lang="en-US" sz="2800" dirty="0"/>
              <a:t>	</a:t>
            </a:r>
            <a:r>
              <a:rPr lang="en-US" sz="2800" dirty="0" smtClean="0"/>
              <a:t>-B-Lactam (cephalexin or </a:t>
            </a:r>
            <a:r>
              <a:rPr lang="en-US" sz="2800" dirty="0" err="1" smtClean="0"/>
              <a:t>diclozacillin</a:t>
            </a:r>
            <a:r>
              <a:rPr lang="en-US" sz="2800" dirty="0" smtClean="0"/>
              <a:t>)</a:t>
            </a:r>
          </a:p>
          <a:p>
            <a:pPr algn="l"/>
            <a:r>
              <a:rPr lang="en-US" sz="2800" dirty="0"/>
              <a:t>	</a:t>
            </a:r>
            <a:r>
              <a:rPr lang="en-US" sz="2800" dirty="0" smtClean="0"/>
              <a:t>-</a:t>
            </a:r>
            <a:r>
              <a:rPr lang="en-US" sz="2800" dirty="0" err="1" smtClean="0"/>
              <a:t>Vancomycin</a:t>
            </a:r>
            <a:endParaRPr lang="en-US" sz="2800" dirty="0" smtClean="0"/>
          </a:p>
          <a:p>
            <a:pPr algn="l"/>
            <a:r>
              <a:rPr lang="en-US" sz="2800" dirty="0"/>
              <a:t>	</a:t>
            </a:r>
            <a:r>
              <a:rPr lang="en-US" sz="2800" dirty="0" smtClean="0"/>
              <a:t>-Clindamycin</a:t>
            </a:r>
          </a:p>
          <a:p>
            <a:pPr algn="l"/>
            <a:r>
              <a:rPr lang="en-US" sz="2800" dirty="0"/>
              <a:t>	</a:t>
            </a:r>
            <a:r>
              <a:rPr lang="en-US" sz="2800" dirty="0" smtClean="0"/>
              <a:t>-Linezolid</a:t>
            </a:r>
          </a:p>
          <a:p>
            <a:pPr algn="l"/>
            <a:r>
              <a:rPr lang="en-US" sz="2800" dirty="0"/>
              <a:t>	</a:t>
            </a:r>
            <a:r>
              <a:rPr lang="en-US" sz="2800" dirty="0" smtClean="0"/>
              <a:t>-</a:t>
            </a:r>
            <a:r>
              <a:rPr lang="en-US" sz="2800" dirty="0" err="1" smtClean="0"/>
              <a:t>Telavancin</a:t>
            </a:r>
            <a:endParaRPr lang="en-US" sz="2800" dirty="0" smtClean="0"/>
          </a:p>
          <a:p>
            <a:pPr algn="l"/>
            <a:r>
              <a:rPr lang="en-US" sz="2800" dirty="0"/>
              <a:t>	</a:t>
            </a:r>
            <a:r>
              <a:rPr lang="en-US" sz="2800" dirty="0" smtClean="0"/>
              <a:t>-</a:t>
            </a:r>
            <a:r>
              <a:rPr lang="en-US" sz="2800" dirty="0" err="1" smtClean="0"/>
              <a:t>Cefazolin</a:t>
            </a:r>
            <a:endParaRPr lang="en-US" sz="2800" dirty="0"/>
          </a:p>
          <a:p>
            <a:endParaRPr lang="en-US" sz="2800" dirty="0"/>
          </a:p>
        </p:txBody>
      </p:sp>
      <p:sp>
        <p:nvSpPr>
          <p:cNvPr id="3" name="Title 2"/>
          <p:cNvSpPr>
            <a:spLocks noGrp="1"/>
          </p:cNvSpPr>
          <p:nvPr>
            <p:ph type="title"/>
          </p:nvPr>
        </p:nvSpPr>
        <p:spPr>
          <a:solidFill>
            <a:srgbClr val="BBA4AB"/>
          </a:solidFill>
        </p:spPr>
        <p:txBody>
          <a:bodyPr>
            <a:normAutofit/>
          </a:bodyPr>
          <a:lstStyle/>
          <a:p>
            <a:r>
              <a:rPr lang="en-US" sz="3600" dirty="0" smtClean="0"/>
              <a:t>Medications</a:t>
            </a:r>
            <a:endParaRPr lang="en-US" sz="3600" dirty="0"/>
          </a:p>
        </p:txBody>
      </p:sp>
      <p:sp>
        <p:nvSpPr>
          <p:cNvPr id="5" name="TextBox 4"/>
          <p:cNvSpPr txBox="1"/>
          <p:nvPr/>
        </p:nvSpPr>
        <p:spPr>
          <a:xfrm>
            <a:off x="7266638" y="6393114"/>
            <a:ext cx="1877362" cy="646331"/>
          </a:xfrm>
          <a:prstGeom prst="rect">
            <a:avLst/>
          </a:prstGeom>
          <a:noFill/>
        </p:spPr>
        <p:txBody>
          <a:bodyPr wrap="none" rtlCol="0">
            <a:spAutoFit/>
          </a:bodyPr>
          <a:lstStyle/>
          <a:p>
            <a:r>
              <a:rPr lang="en-US" dirty="0"/>
              <a:t>(Gunderson, 2011)</a:t>
            </a:r>
          </a:p>
          <a:p>
            <a:endParaRPr lang="en-US" dirty="0"/>
          </a:p>
        </p:txBody>
      </p:sp>
    </p:spTree>
    <p:extLst>
      <p:ext uri="{BB962C8B-B14F-4D97-AF65-F5344CB8AC3E}">
        <p14:creationId xmlns:p14="http://schemas.microsoft.com/office/powerpoint/2010/main" val="3019244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020823"/>
            <a:ext cx="8229600" cy="4560877"/>
          </a:xfrm>
        </p:spPr>
        <p:txBody>
          <a:bodyPr>
            <a:normAutofit/>
          </a:bodyPr>
          <a:lstStyle/>
          <a:p>
            <a:pPr marL="342900" indent="-342900" algn="l">
              <a:buFont typeface="Wingdings" charset="2"/>
              <a:buChar char="v"/>
            </a:pPr>
            <a:r>
              <a:rPr lang="en-US" sz="3600" dirty="0" smtClean="0"/>
              <a:t>Antibiotics</a:t>
            </a:r>
          </a:p>
          <a:p>
            <a:pPr marL="342900" indent="-342900" algn="l">
              <a:buFont typeface="Wingdings" charset="2"/>
              <a:buChar char="v"/>
            </a:pPr>
            <a:r>
              <a:rPr lang="en-US" sz="3600" dirty="0" smtClean="0"/>
              <a:t>Empiric Therapy</a:t>
            </a:r>
          </a:p>
          <a:p>
            <a:pPr marL="342900" indent="-342900" algn="l">
              <a:buFont typeface="Wingdings" charset="2"/>
              <a:buChar char="v"/>
            </a:pPr>
            <a:r>
              <a:rPr lang="en-US" sz="3600" dirty="0" smtClean="0"/>
              <a:t>Antimicrobial Therapy</a:t>
            </a:r>
            <a:endParaRPr lang="en-US" sz="3600" dirty="0" smtClean="0"/>
          </a:p>
          <a:p>
            <a:pPr marL="285750" lvl="1" indent="-285750" algn="l">
              <a:buFont typeface="Wingdings" charset="2"/>
              <a:buChar char="v"/>
            </a:pPr>
            <a:r>
              <a:rPr lang="en-US" sz="3200" dirty="0" smtClean="0"/>
              <a:t>Compression Stockings</a:t>
            </a:r>
          </a:p>
          <a:p>
            <a:pPr marL="285750" lvl="1" indent="-285750" algn="l">
              <a:buFont typeface="Wingdings" charset="2"/>
              <a:buChar char="v"/>
            </a:pPr>
            <a:r>
              <a:rPr lang="en-US" sz="3200" dirty="0" smtClean="0"/>
              <a:t>Leg elevation</a:t>
            </a:r>
          </a:p>
          <a:p>
            <a:pPr marL="285750" lvl="1" indent="-285750" algn="l">
              <a:buFont typeface="Wingdings" charset="2"/>
              <a:buChar char="v"/>
            </a:pPr>
            <a:r>
              <a:rPr lang="en-US" sz="3200" dirty="0" err="1" smtClean="0"/>
              <a:t>Corticosteriods</a:t>
            </a:r>
            <a:endParaRPr lang="en-US" sz="3200" dirty="0"/>
          </a:p>
        </p:txBody>
      </p:sp>
      <p:sp>
        <p:nvSpPr>
          <p:cNvPr id="3" name="Title 2"/>
          <p:cNvSpPr>
            <a:spLocks noGrp="1"/>
          </p:cNvSpPr>
          <p:nvPr>
            <p:ph type="title"/>
          </p:nvPr>
        </p:nvSpPr>
        <p:spPr>
          <a:xfrm>
            <a:off x="2514600" y="991855"/>
            <a:ext cx="4114800" cy="701040"/>
          </a:xfrm>
          <a:solidFill>
            <a:srgbClr val="BBA4AB"/>
          </a:solidFill>
        </p:spPr>
        <p:txBody>
          <a:bodyPr>
            <a:normAutofit/>
          </a:bodyPr>
          <a:lstStyle/>
          <a:p>
            <a:r>
              <a:rPr lang="en-US" sz="3600" dirty="0" smtClean="0"/>
              <a:t>Treatment</a:t>
            </a:r>
            <a:endParaRPr lang="en-US" sz="3600" dirty="0"/>
          </a:p>
        </p:txBody>
      </p:sp>
      <p:sp>
        <p:nvSpPr>
          <p:cNvPr id="4" name="TextBox 3"/>
          <p:cNvSpPr txBox="1"/>
          <p:nvPr/>
        </p:nvSpPr>
        <p:spPr>
          <a:xfrm>
            <a:off x="7266638" y="6393114"/>
            <a:ext cx="1877362" cy="646331"/>
          </a:xfrm>
          <a:prstGeom prst="rect">
            <a:avLst/>
          </a:prstGeom>
          <a:noFill/>
        </p:spPr>
        <p:txBody>
          <a:bodyPr wrap="none" rtlCol="0">
            <a:spAutoFit/>
          </a:bodyPr>
          <a:lstStyle/>
          <a:p>
            <a:r>
              <a:rPr lang="en-US" dirty="0"/>
              <a:t>(Gunderson, 2011)</a:t>
            </a:r>
          </a:p>
          <a:p>
            <a:endParaRPr lang="en-US" dirty="0"/>
          </a:p>
        </p:txBody>
      </p:sp>
    </p:spTree>
    <p:extLst>
      <p:ext uri="{BB962C8B-B14F-4D97-AF65-F5344CB8AC3E}">
        <p14:creationId xmlns:p14="http://schemas.microsoft.com/office/powerpoint/2010/main" val="1387306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60304" y="1742380"/>
            <a:ext cx="8686800" cy="5115620"/>
          </a:xfrm>
        </p:spPr>
        <p:txBody>
          <a:bodyPr>
            <a:normAutofit lnSpcReduction="10000"/>
          </a:bodyPr>
          <a:lstStyle/>
          <a:p>
            <a:pPr algn="l"/>
            <a:r>
              <a:rPr lang="en-US" sz="2800" u="sng" dirty="0" smtClean="0"/>
              <a:t>HPI</a:t>
            </a:r>
          </a:p>
          <a:p>
            <a:pPr marL="342900" indent="-342900" algn="l">
              <a:buFont typeface="Wingdings" charset="2"/>
              <a:buChar char="v"/>
            </a:pPr>
            <a:r>
              <a:rPr lang="en-US" sz="2800" dirty="0" smtClean="0"/>
              <a:t>65/Female</a:t>
            </a:r>
          </a:p>
          <a:p>
            <a:pPr marL="342900" indent="-342900" algn="l">
              <a:buFont typeface="Wingdings" charset="2"/>
              <a:buChar char="v"/>
            </a:pPr>
            <a:r>
              <a:rPr lang="en-US" sz="2800" dirty="0" smtClean="0"/>
              <a:t>Severe pain in both lower extremities (10 out of 10)</a:t>
            </a:r>
            <a:endParaRPr lang="en-US" sz="2800" dirty="0"/>
          </a:p>
          <a:p>
            <a:pPr marL="342900" indent="-342900" algn="l">
              <a:buFont typeface="Wingdings" charset="2"/>
              <a:buChar char="v"/>
            </a:pPr>
            <a:r>
              <a:rPr lang="en-US" sz="2800" dirty="0" smtClean="0"/>
              <a:t>Oozing wound on left lower extremity </a:t>
            </a:r>
          </a:p>
          <a:p>
            <a:pPr marL="342900" indent="-342900" algn="l">
              <a:buFont typeface="Wingdings" charset="2"/>
              <a:buChar char="v"/>
            </a:pPr>
            <a:r>
              <a:rPr lang="en-US" sz="2800" dirty="0" smtClean="0"/>
              <a:t>Warm and redness in lower extremities</a:t>
            </a:r>
          </a:p>
          <a:p>
            <a:pPr marL="342900" indent="-342900" algn="l">
              <a:buFont typeface="Wingdings" charset="2"/>
              <a:buChar char="v"/>
            </a:pPr>
            <a:endParaRPr lang="en-US" sz="2800" dirty="0" smtClean="0"/>
          </a:p>
          <a:p>
            <a:pPr algn="l"/>
            <a:r>
              <a:rPr lang="en-US" sz="2800" u="sng" dirty="0" smtClean="0"/>
              <a:t>Nursing Diagnosis</a:t>
            </a:r>
          </a:p>
          <a:p>
            <a:pPr marL="342900" indent="-342900" algn="l">
              <a:buFont typeface="Wingdings" charset="2"/>
              <a:buChar char="v"/>
            </a:pPr>
            <a:r>
              <a:rPr lang="en-US" sz="2800" dirty="0"/>
              <a:t>Ineffective peripheral tissue perfusion r/t edema secondary to severe lower extremity cellulitis </a:t>
            </a:r>
            <a:r>
              <a:rPr lang="en-US" sz="2800" dirty="0" err="1"/>
              <a:t>a.e.b</a:t>
            </a:r>
            <a:r>
              <a:rPr lang="en-US" sz="2800" dirty="0"/>
              <a:t> 2+ edema, 1+ </a:t>
            </a:r>
            <a:r>
              <a:rPr lang="en-US" sz="2800" dirty="0" err="1"/>
              <a:t>dorsalis</a:t>
            </a:r>
            <a:r>
              <a:rPr lang="en-US" sz="2800" dirty="0"/>
              <a:t> </a:t>
            </a:r>
            <a:r>
              <a:rPr lang="en-US" sz="2800" dirty="0" err="1"/>
              <a:t>pedis</a:t>
            </a:r>
            <a:r>
              <a:rPr lang="en-US" sz="2800" dirty="0"/>
              <a:t> pulse, and warmth and redness in extremities, and low hemoglobin level.</a:t>
            </a:r>
          </a:p>
          <a:p>
            <a:pPr marL="342900" indent="-342900" algn="l">
              <a:buFont typeface="Wingdings" charset="2"/>
              <a:buChar char="v"/>
            </a:pPr>
            <a:endParaRPr lang="en-US" sz="2800" dirty="0" smtClean="0"/>
          </a:p>
        </p:txBody>
      </p:sp>
      <p:sp>
        <p:nvSpPr>
          <p:cNvPr id="3" name="Title 2"/>
          <p:cNvSpPr>
            <a:spLocks noGrp="1"/>
          </p:cNvSpPr>
          <p:nvPr>
            <p:ph type="title"/>
          </p:nvPr>
        </p:nvSpPr>
        <p:spPr>
          <a:solidFill>
            <a:srgbClr val="BBA4AB"/>
          </a:solidFill>
        </p:spPr>
        <p:txBody>
          <a:bodyPr>
            <a:normAutofit/>
          </a:bodyPr>
          <a:lstStyle/>
          <a:p>
            <a:r>
              <a:rPr lang="en-US" sz="3600" dirty="0" smtClean="0"/>
              <a:t>My patient	</a:t>
            </a:r>
            <a:endParaRPr lang="en-US" sz="3600" dirty="0"/>
          </a:p>
        </p:txBody>
      </p:sp>
    </p:spTree>
    <p:extLst>
      <p:ext uri="{BB962C8B-B14F-4D97-AF65-F5344CB8AC3E}">
        <p14:creationId xmlns:p14="http://schemas.microsoft.com/office/powerpoint/2010/main" val="1272127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020824"/>
            <a:ext cx="8229600" cy="4837176"/>
          </a:xfrm>
        </p:spPr>
        <p:txBody>
          <a:bodyPr>
            <a:normAutofit/>
          </a:bodyPr>
          <a:lstStyle/>
          <a:p>
            <a:pPr algn="l"/>
            <a:r>
              <a:rPr lang="en-US" sz="2800" u="sng" dirty="0" smtClean="0"/>
              <a:t>Interventions</a:t>
            </a:r>
          </a:p>
          <a:p>
            <a:pPr marL="457200" indent="-457200" algn="l">
              <a:buFont typeface="Wingdings" charset="2"/>
              <a:buChar char="v"/>
            </a:pPr>
            <a:r>
              <a:rPr lang="en-US" sz="2800" dirty="0"/>
              <a:t>Patient will maintain adequate tissue perfusion as evidenced by palpable peripheral pulses and warm and dry skin throughout length of stay.</a:t>
            </a:r>
            <a:r>
              <a:rPr lang="en-US" sz="2800" dirty="0"/>
              <a:t> </a:t>
            </a:r>
            <a:endParaRPr lang="en-US" sz="2800" dirty="0" smtClean="0"/>
          </a:p>
          <a:p>
            <a:pPr marL="457200" indent="-457200" algn="l">
              <a:buFont typeface="Wingdings" charset="2"/>
              <a:buChar char="v"/>
            </a:pPr>
            <a:r>
              <a:rPr lang="en-US" sz="2800" dirty="0"/>
              <a:t>Patient will be able to verbalize knowledge of treatment regimen, including appropriate exercise and medications and their actions and possible side effects by the end of shift. Patient should also be able to identify changes in lifestyle needed to increase tissue perfusion by end of shift.</a:t>
            </a:r>
            <a:r>
              <a:rPr lang="en-US" sz="2800" dirty="0"/>
              <a:t> </a:t>
            </a:r>
            <a:endParaRPr lang="en-US" sz="2800" dirty="0" smtClean="0"/>
          </a:p>
          <a:p>
            <a:pPr algn="l"/>
            <a:endParaRPr lang="en-US" sz="2800" u="sng" dirty="0" smtClean="0"/>
          </a:p>
          <a:p>
            <a:pPr marL="342900" indent="-342900" algn="l">
              <a:buFont typeface="Wingdings" charset="2"/>
              <a:buChar char="v"/>
            </a:pPr>
            <a:endParaRPr lang="en-US" sz="2800" dirty="0" smtClean="0"/>
          </a:p>
        </p:txBody>
      </p:sp>
      <p:sp>
        <p:nvSpPr>
          <p:cNvPr id="3" name="Title 2"/>
          <p:cNvSpPr>
            <a:spLocks noGrp="1"/>
          </p:cNvSpPr>
          <p:nvPr>
            <p:ph type="title"/>
          </p:nvPr>
        </p:nvSpPr>
        <p:spPr>
          <a:solidFill>
            <a:srgbClr val="BBA4AB"/>
          </a:solidFill>
        </p:spPr>
        <p:txBody>
          <a:bodyPr>
            <a:normAutofit/>
          </a:bodyPr>
          <a:lstStyle/>
          <a:p>
            <a:r>
              <a:rPr lang="en-US" sz="3600" dirty="0" smtClean="0"/>
              <a:t>My patient	</a:t>
            </a:r>
            <a:endParaRPr lang="en-US" sz="3600" dirty="0"/>
          </a:p>
        </p:txBody>
      </p:sp>
    </p:spTree>
    <p:extLst>
      <p:ext uri="{BB962C8B-B14F-4D97-AF65-F5344CB8AC3E}">
        <p14:creationId xmlns:p14="http://schemas.microsoft.com/office/powerpoint/2010/main" val="2918943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020823"/>
            <a:ext cx="8229600" cy="4280453"/>
          </a:xfrm>
        </p:spPr>
        <p:txBody>
          <a:bodyPr>
            <a:normAutofit/>
          </a:bodyPr>
          <a:lstStyle/>
          <a:p>
            <a:pPr algn="l"/>
            <a:r>
              <a:rPr lang="en-US" sz="3600" u="sng" dirty="0" smtClean="0"/>
              <a:t>Treatment</a:t>
            </a:r>
            <a:endParaRPr lang="en-US" sz="3600" u="sng" dirty="0"/>
          </a:p>
          <a:p>
            <a:pPr marL="342900" indent="-342900" algn="l">
              <a:buFont typeface="Wingdings" charset="2"/>
              <a:buChar char="v"/>
            </a:pPr>
            <a:r>
              <a:rPr lang="en-US" sz="3600" dirty="0" err="1"/>
              <a:t>Corticosteriods</a:t>
            </a:r>
            <a:endParaRPr lang="en-US" sz="3600" dirty="0"/>
          </a:p>
          <a:p>
            <a:pPr marL="342900" indent="-342900" algn="l">
              <a:buFont typeface="Wingdings" charset="2"/>
              <a:buChar char="v"/>
            </a:pPr>
            <a:r>
              <a:rPr lang="en-US" sz="3600" dirty="0"/>
              <a:t>Antibiotics</a:t>
            </a:r>
          </a:p>
          <a:p>
            <a:pPr marL="342900" indent="-342900" algn="l">
              <a:buFont typeface="Wingdings" charset="2"/>
              <a:buChar char="v"/>
            </a:pPr>
            <a:r>
              <a:rPr lang="en-US" sz="3600" dirty="0"/>
              <a:t>Elevation of legs, but not beyond the heart</a:t>
            </a:r>
          </a:p>
          <a:p>
            <a:pPr marL="342900" indent="-342900" algn="l">
              <a:buFont typeface="Wingdings" charset="2"/>
              <a:buChar char="v"/>
            </a:pPr>
            <a:r>
              <a:rPr lang="en-US" sz="3600" dirty="0"/>
              <a:t>Ambulate three times a day</a:t>
            </a:r>
          </a:p>
          <a:p>
            <a:pPr marL="457200" indent="-457200" algn="l">
              <a:buFont typeface="Wingdings" charset="2"/>
              <a:buChar char="v"/>
            </a:pPr>
            <a:endParaRPr lang="en-US" sz="3600" u="sng" dirty="0" smtClean="0"/>
          </a:p>
          <a:p>
            <a:pPr marL="342900" indent="-342900" algn="l">
              <a:buFont typeface="Wingdings" charset="2"/>
              <a:buChar char="v"/>
            </a:pPr>
            <a:endParaRPr lang="en-US" sz="3600" dirty="0" smtClean="0"/>
          </a:p>
        </p:txBody>
      </p:sp>
      <p:sp>
        <p:nvSpPr>
          <p:cNvPr id="3" name="Title 2"/>
          <p:cNvSpPr>
            <a:spLocks noGrp="1"/>
          </p:cNvSpPr>
          <p:nvPr>
            <p:ph type="title"/>
          </p:nvPr>
        </p:nvSpPr>
        <p:spPr>
          <a:solidFill>
            <a:srgbClr val="BBA4AB"/>
          </a:solidFill>
        </p:spPr>
        <p:txBody>
          <a:bodyPr>
            <a:normAutofit/>
          </a:bodyPr>
          <a:lstStyle/>
          <a:p>
            <a:r>
              <a:rPr lang="en-US" sz="3600" dirty="0" smtClean="0"/>
              <a:t>My patient	</a:t>
            </a:r>
            <a:endParaRPr lang="en-US" sz="3600" dirty="0"/>
          </a:p>
        </p:txBody>
      </p:sp>
    </p:spTree>
    <p:extLst>
      <p:ext uri="{BB962C8B-B14F-4D97-AF65-F5344CB8AC3E}">
        <p14:creationId xmlns:p14="http://schemas.microsoft.com/office/powerpoint/2010/main" val="1753477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742380"/>
            <a:ext cx="8499178" cy="4075176"/>
          </a:xfrm>
        </p:spPr>
        <p:txBody>
          <a:bodyPr>
            <a:noAutofit/>
          </a:bodyPr>
          <a:lstStyle/>
          <a:p>
            <a:pPr algn="l"/>
            <a:r>
              <a:rPr lang="en-US" sz="2800" dirty="0">
                <a:latin typeface="Chalkduster"/>
                <a:cs typeface="Chalkduster"/>
              </a:rPr>
              <a:t>Which of the following clinical manifestations would the nurse expect to find </a:t>
            </a:r>
            <a:r>
              <a:rPr lang="en-US" sz="2800" dirty="0" smtClean="0">
                <a:latin typeface="Chalkduster"/>
                <a:cs typeface="Chalkduster"/>
              </a:rPr>
              <a:t>on assessment </a:t>
            </a:r>
            <a:r>
              <a:rPr lang="en-US" sz="2800" dirty="0">
                <a:latin typeface="Chalkduster"/>
                <a:cs typeface="Chalkduster"/>
              </a:rPr>
              <a:t>of a patient admitted with cellulitis of the left foot</a:t>
            </a:r>
            <a:r>
              <a:rPr lang="en-US" sz="2800" dirty="0" smtClean="0">
                <a:latin typeface="Chalkduster"/>
                <a:cs typeface="Chalkduster"/>
              </a:rPr>
              <a:t>?</a:t>
            </a:r>
          </a:p>
          <a:p>
            <a:pPr algn="l"/>
            <a:endParaRPr lang="en-US" sz="2800" dirty="0">
              <a:latin typeface="Chalkduster"/>
              <a:cs typeface="Chalkduster"/>
            </a:endParaRPr>
          </a:p>
          <a:p>
            <a:pPr algn="l"/>
            <a:r>
              <a:rPr lang="en-US" sz="2800" b="1" dirty="0" smtClean="0">
                <a:latin typeface="Chalkduster"/>
                <a:cs typeface="Chalkduster"/>
              </a:rPr>
              <a:t>A. </a:t>
            </a:r>
            <a:r>
              <a:rPr lang="en-US" sz="2800" dirty="0" smtClean="0">
                <a:latin typeface="Chalkduster"/>
                <a:cs typeface="Chalkduster"/>
              </a:rPr>
              <a:t>Pallor </a:t>
            </a:r>
            <a:r>
              <a:rPr lang="en-US" sz="2800" dirty="0">
                <a:latin typeface="Chalkduster"/>
                <a:cs typeface="Chalkduster"/>
              </a:rPr>
              <a:t>and poor turgor</a:t>
            </a:r>
          </a:p>
          <a:p>
            <a:pPr algn="l"/>
            <a:r>
              <a:rPr lang="en-US" sz="2800" b="1" dirty="0" smtClean="0">
                <a:latin typeface="Chalkduster"/>
                <a:cs typeface="Chalkduster"/>
              </a:rPr>
              <a:t>B. </a:t>
            </a:r>
            <a:r>
              <a:rPr lang="en-US" sz="2800" dirty="0" smtClean="0">
                <a:latin typeface="Chalkduster"/>
                <a:cs typeface="Chalkduster"/>
              </a:rPr>
              <a:t>Cyanosis </a:t>
            </a:r>
            <a:r>
              <a:rPr lang="en-US" sz="2800" dirty="0">
                <a:latin typeface="Chalkduster"/>
                <a:cs typeface="Chalkduster"/>
              </a:rPr>
              <a:t>and coolness</a:t>
            </a:r>
          </a:p>
          <a:p>
            <a:pPr algn="l"/>
            <a:r>
              <a:rPr lang="en-US" sz="2800" b="1" dirty="0" smtClean="0">
                <a:latin typeface="Chalkduster"/>
                <a:cs typeface="Chalkduster"/>
              </a:rPr>
              <a:t>C. </a:t>
            </a:r>
            <a:r>
              <a:rPr lang="en-US" sz="2800" dirty="0" smtClean="0">
                <a:latin typeface="Chalkduster"/>
                <a:cs typeface="Chalkduster"/>
              </a:rPr>
              <a:t>Redness </a:t>
            </a:r>
            <a:r>
              <a:rPr lang="en-US" sz="2800" dirty="0">
                <a:latin typeface="Chalkduster"/>
                <a:cs typeface="Chalkduster"/>
              </a:rPr>
              <a:t>and swelling</a:t>
            </a:r>
          </a:p>
          <a:p>
            <a:pPr algn="l"/>
            <a:r>
              <a:rPr lang="en-US" sz="2800" b="1" dirty="0" smtClean="0">
                <a:latin typeface="Chalkduster"/>
                <a:cs typeface="Chalkduster"/>
              </a:rPr>
              <a:t>D. </a:t>
            </a:r>
            <a:r>
              <a:rPr lang="en-US" sz="2800" dirty="0" smtClean="0">
                <a:latin typeface="Chalkduster"/>
                <a:cs typeface="Chalkduster"/>
              </a:rPr>
              <a:t>Edema </a:t>
            </a:r>
            <a:r>
              <a:rPr lang="en-US" sz="2800" dirty="0">
                <a:latin typeface="Chalkduster"/>
                <a:cs typeface="Chalkduster"/>
              </a:rPr>
              <a:t>and brown skin discoloration</a:t>
            </a:r>
          </a:p>
        </p:txBody>
      </p:sp>
      <p:sp>
        <p:nvSpPr>
          <p:cNvPr id="3" name="Title 2"/>
          <p:cNvSpPr>
            <a:spLocks noGrp="1"/>
          </p:cNvSpPr>
          <p:nvPr>
            <p:ph type="title"/>
          </p:nvPr>
        </p:nvSpPr>
        <p:spPr>
          <a:solidFill>
            <a:srgbClr val="BBA4AB"/>
          </a:solidFill>
        </p:spPr>
        <p:txBody>
          <a:bodyPr>
            <a:normAutofit/>
          </a:bodyPr>
          <a:lstStyle/>
          <a:p>
            <a:r>
              <a:rPr lang="en-US" sz="3600" dirty="0" smtClean="0"/>
              <a:t>Question 1</a:t>
            </a:r>
            <a:endParaRPr lang="en-US" sz="3600" dirty="0"/>
          </a:p>
        </p:txBody>
      </p:sp>
      <p:sp>
        <p:nvSpPr>
          <p:cNvPr id="4" name="Rectangle 3"/>
          <p:cNvSpPr/>
          <p:nvPr/>
        </p:nvSpPr>
        <p:spPr>
          <a:xfrm>
            <a:off x="6258739" y="6488668"/>
            <a:ext cx="2944624" cy="369332"/>
          </a:xfrm>
          <a:prstGeom prst="rect">
            <a:avLst/>
          </a:prstGeom>
        </p:spPr>
        <p:txBody>
          <a:bodyPr wrap="none">
            <a:spAutoFit/>
          </a:bodyPr>
          <a:lstStyle/>
          <a:p>
            <a:r>
              <a:rPr lang="en-US" dirty="0"/>
              <a:t>("NCLEX practice test," 2010)</a:t>
            </a:r>
          </a:p>
        </p:txBody>
      </p:sp>
    </p:spTree>
    <p:extLst>
      <p:ext uri="{BB962C8B-B14F-4D97-AF65-F5344CB8AC3E}">
        <p14:creationId xmlns:p14="http://schemas.microsoft.com/office/powerpoint/2010/main" val="1387306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r>
              <a:rPr lang="en-US" sz="2800" dirty="0" smtClean="0">
                <a:latin typeface="Chalkduster"/>
                <a:cs typeface="Chalkduster"/>
              </a:rPr>
              <a:t>C.</a:t>
            </a:r>
            <a:r>
              <a:rPr lang="en-US" sz="2800" dirty="0">
                <a:latin typeface="Chalkduster"/>
                <a:cs typeface="Chalkduster"/>
              </a:rPr>
              <a:t> Redness and swelling</a:t>
            </a:r>
          </a:p>
          <a:p>
            <a:endParaRPr lang="en-US" sz="2800" dirty="0" smtClean="0">
              <a:latin typeface="Chalkduster"/>
              <a:cs typeface="Chalkduster"/>
            </a:endParaRPr>
          </a:p>
          <a:p>
            <a:endParaRPr lang="en-US" sz="2800" dirty="0" smtClean="0">
              <a:latin typeface="Chalkduster"/>
              <a:cs typeface="Chalkduster"/>
            </a:endParaRPr>
          </a:p>
          <a:p>
            <a:pPr algn="l"/>
            <a:r>
              <a:rPr lang="en-US" sz="2800" dirty="0" smtClean="0">
                <a:latin typeface="Chalkduster"/>
                <a:cs typeface="Chalkduster"/>
              </a:rPr>
              <a:t>Cellulitis </a:t>
            </a:r>
            <a:r>
              <a:rPr lang="en-US" sz="2800" dirty="0">
                <a:latin typeface="Chalkduster"/>
                <a:cs typeface="Chalkduster"/>
              </a:rPr>
              <a:t>is a diffuse, acute inflammation of the skin. It is characterized by redness, swelling, </a:t>
            </a:r>
            <a:r>
              <a:rPr lang="en-US" sz="2800" dirty="0" smtClean="0">
                <a:latin typeface="Chalkduster"/>
                <a:cs typeface="Chalkduster"/>
              </a:rPr>
              <a:t>and heat </a:t>
            </a:r>
            <a:r>
              <a:rPr lang="en-US" sz="2800" dirty="0">
                <a:latin typeface="Chalkduster"/>
                <a:cs typeface="Chalkduster"/>
              </a:rPr>
              <a:t>in the affected area. These changes accompany the processes of inflammation </a:t>
            </a:r>
            <a:r>
              <a:rPr lang="en-US" sz="2800" dirty="0" smtClean="0">
                <a:latin typeface="Chalkduster"/>
                <a:cs typeface="Chalkduster"/>
              </a:rPr>
              <a:t>and infection</a:t>
            </a:r>
            <a:r>
              <a:rPr lang="en-US" sz="2800" dirty="0">
                <a:latin typeface="Chalkduster"/>
                <a:cs typeface="Chalkduster"/>
              </a:rPr>
              <a:t>.</a:t>
            </a:r>
          </a:p>
        </p:txBody>
      </p:sp>
      <p:sp>
        <p:nvSpPr>
          <p:cNvPr id="3" name="Title 2"/>
          <p:cNvSpPr>
            <a:spLocks noGrp="1"/>
          </p:cNvSpPr>
          <p:nvPr>
            <p:ph type="title"/>
          </p:nvPr>
        </p:nvSpPr>
        <p:spPr>
          <a:solidFill>
            <a:srgbClr val="BBA4AB"/>
          </a:solidFill>
        </p:spPr>
        <p:txBody>
          <a:bodyPr>
            <a:normAutofit/>
          </a:bodyPr>
          <a:lstStyle/>
          <a:p>
            <a:r>
              <a:rPr lang="en-US" sz="3600" dirty="0" smtClean="0"/>
              <a:t>Question 1</a:t>
            </a:r>
            <a:endParaRPr lang="en-US" sz="3600" dirty="0"/>
          </a:p>
        </p:txBody>
      </p:sp>
      <p:sp>
        <p:nvSpPr>
          <p:cNvPr id="4" name="Rectangle 3"/>
          <p:cNvSpPr/>
          <p:nvPr/>
        </p:nvSpPr>
        <p:spPr>
          <a:xfrm>
            <a:off x="6044312" y="6345486"/>
            <a:ext cx="2944624" cy="369332"/>
          </a:xfrm>
          <a:prstGeom prst="rect">
            <a:avLst/>
          </a:prstGeom>
        </p:spPr>
        <p:txBody>
          <a:bodyPr wrap="none">
            <a:spAutoFit/>
          </a:bodyPr>
          <a:lstStyle/>
          <a:p>
            <a:r>
              <a:rPr lang="en-US" dirty="0"/>
              <a:t>("NCLEX practice test," 2010)</a:t>
            </a:r>
          </a:p>
        </p:txBody>
      </p:sp>
    </p:spTree>
    <p:extLst>
      <p:ext uri="{BB962C8B-B14F-4D97-AF65-F5344CB8AC3E}">
        <p14:creationId xmlns:p14="http://schemas.microsoft.com/office/powerpoint/2010/main" val="1387306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47403" y="1863990"/>
            <a:ext cx="9368733" cy="4232010"/>
          </a:xfrm>
        </p:spPr>
        <p:txBody>
          <a:bodyPr>
            <a:noAutofit/>
          </a:bodyPr>
          <a:lstStyle/>
          <a:p>
            <a:pPr algn="l"/>
            <a:r>
              <a:rPr lang="en-US" sz="2800" dirty="0">
                <a:latin typeface="Chalkduster"/>
                <a:cs typeface="Chalkduster"/>
              </a:rPr>
              <a:t>Which of the following interventions would be most helpful in managing a patient</a:t>
            </a:r>
          </a:p>
          <a:p>
            <a:pPr algn="l"/>
            <a:r>
              <a:rPr lang="en-US" sz="2800" dirty="0">
                <a:latin typeface="Chalkduster"/>
                <a:cs typeface="Chalkduster"/>
              </a:rPr>
              <a:t>newly admitted with cellulitis of the right foot</a:t>
            </a:r>
            <a:r>
              <a:rPr lang="en-US" sz="2800" dirty="0" smtClean="0">
                <a:latin typeface="Chalkduster"/>
                <a:cs typeface="Chalkduster"/>
              </a:rPr>
              <a:t>?</a:t>
            </a:r>
          </a:p>
          <a:p>
            <a:pPr algn="l"/>
            <a:endParaRPr lang="en-US" sz="2800" dirty="0">
              <a:latin typeface="Chalkduster"/>
              <a:cs typeface="Chalkduster"/>
            </a:endParaRPr>
          </a:p>
          <a:p>
            <a:pPr algn="l"/>
            <a:r>
              <a:rPr lang="en-US" sz="2800" b="1" dirty="0">
                <a:latin typeface="Chalkduster"/>
                <a:cs typeface="Chalkduster"/>
              </a:rPr>
              <a:t>A</a:t>
            </a:r>
            <a:r>
              <a:rPr lang="en-US" sz="2800" b="1" dirty="0" smtClean="0">
                <a:latin typeface="Chalkduster"/>
                <a:cs typeface="Chalkduster"/>
              </a:rPr>
              <a:t>.</a:t>
            </a:r>
            <a:r>
              <a:rPr lang="en-US" sz="2800" dirty="0">
                <a:latin typeface="Chalkduster"/>
                <a:cs typeface="Chalkduster"/>
              </a:rPr>
              <a:t> Limiting ambulation to 3 times </a:t>
            </a:r>
            <a:r>
              <a:rPr lang="en-US" sz="2800" dirty="0" smtClean="0">
                <a:latin typeface="Chalkduster"/>
                <a:cs typeface="Chalkduster"/>
              </a:rPr>
              <a:t>daily</a:t>
            </a:r>
            <a:endParaRPr lang="en-US" sz="2800" b="1" dirty="0">
              <a:latin typeface="Chalkduster"/>
              <a:cs typeface="Chalkduster"/>
            </a:endParaRPr>
          </a:p>
          <a:p>
            <a:pPr algn="l"/>
            <a:r>
              <a:rPr lang="en-US" sz="2800" b="1" dirty="0" smtClean="0">
                <a:latin typeface="Chalkduster"/>
                <a:cs typeface="Chalkduster"/>
              </a:rPr>
              <a:t>B.</a:t>
            </a:r>
            <a:r>
              <a:rPr lang="en-US" sz="2800" dirty="0">
                <a:latin typeface="Chalkduster"/>
                <a:cs typeface="Chalkduster"/>
              </a:rPr>
              <a:t> Applying warm moist </a:t>
            </a:r>
            <a:r>
              <a:rPr lang="en-US" sz="2800" dirty="0" smtClean="0">
                <a:latin typeface="Chalkduster"/>
                <a:cs typeface="Chalkduster"/>
              </a:rPr>
              <a:t>heat</a:t>
            </a:r>
            <a:endParaRPr lang="en-US" sz="2800" b="1" dirty="0">
              <a:latin typeface="Chalkduster"/>
              <a:cs typeface="Chalkduster"/>
            </a:endParaRPr>
          </a:p>
          <a:p>
            <a:pPr algn="l"/>
            <a:r>
              <a:rPr lang="en-US" sz="2800" b="1" dirty="0" smtClean="0">
                <a:latin typeface="Chalkduster"/>
                <a:cs typeface="Chalkduster"/>
              </a:rPr>
              <a:t>C.</a:t>
            </a:r>
            <a:r>
              <a:rPr lang="en-US" sz="2800" dirty="0">
                <a:latin typeface="Chalkduster"/>
                <a:cs typeface="Chalkduster"/>
              </a:rPr>
              <a:t> Keeping the foot at or below heart </a:t>
            </a:r>
            <a:r>
              <a:rPr lang="en-US" sz="2800" dirty="0" smtClean="0">
                <a:latin typeface="Chalkduster"/>
                <a:cs typeface="Chalkduster"/>
              </a:rPr>
              <a:t>level</a:t>
            </a:r>
            <a:endParaRPr lang="en-US" sz="2800" b="1" dirty="0">
              <a:latin typeface="Chalkduster"/>
              <a:cs typeface="Chalkduster"/>
            </a:endParaRPr>
          </a:p>
          <a:p>
            <a:pPr algn="l"/>
            <a:r>
              <a:rPr lang="en-US" sz="2800" b="1" dirty="0" smtClean="0">
                <a:latin typeface="Chalkduster"/>
                <a:cs typeface="Chalkduster"/>
              </a:rPr>
              <a:t>D.</a:t>
            </a:r>
            <a:r>
              <a:rPr lang="en-US" sz="2800" dirty="0">
                <a:latin typeface="Chalkduster"/>
                <a:cs typeface="Chalkduster"/>
              </a:rPr>
              <a:t> Wrapping the foot snugly in </a:t>
            </a:r>
            <a:r>
              <a:rPr lang="en-US" sz="2800" dirty="0" smtClean="0">
                <a:latin typeface="Chalkduster"/>
                <a:cs typeface="Chalkduster"/>
              </a:rPr>
              <a:t>warm </a:t>
            </a:r>
            <a:r>
              <a:rPr lang="en-US" sz="2800" dirty="0">
                <a:latin typeface="Chalkduster"/>
                <a:cs typeface="Chalkduster"/>
              </a:rPr>
              <a:t>blankets</a:t>
            </a:r>
          </a:p>
          <a:p>
            <a:pPr algn="l"/>
            <a:endParaRPr lang="en-US" sz="2800" b="1" dirty="0">
              <a:latin typeface="Chalkduster"/>
              <a:cs typeface="Chalkduster"/>
            </a:endParaRPr>
          </a:p>
        </p:txBody>
      </p:sp>
      <p:sp>
        <p:nvSpPr>
          <p:cNvPr id="3" name="Title 2"/>
          <p:cNvSpPr>
            <a:spLocks noGrp="1"/>
          </p:cNvSpPr>
          <p:nvPr>
            <p:ph type="title"/>
          </p:nvPr>
        </p:nvSpPr>
        <p:spPr>
          <a:solidFill>
            <a:srgbClr val="BBA4AB"/>
          </a:solidFill>
        </p:spPr>
        <p:txBody>
          <a:bodyPr>
            <a:normAutofit/>
          </a:bodyPr>
          <a:lstStyle/>
          <a:p>
            <a:r>
              <a:rPr lang="en-US" sz="3600" dirty="0" smtClean="0"/>
              <a:t>Question 2</a:t>
            </a:r>
            <a:endParaRPr lang="en-US" sz="3600" dirty="0"/>
          </a:p>
        </p:txBody>
      </p:sp>
      <p:sp>
        <p:nvSpPr>
          <p:cNvPr id="4" name="Rectangle 3"/>
          <p:cNvSpPr/>
          <p:nvPr/>
        </p:nvSpPr>
        <p:spPr>
          <a:xfrm>
            <a:off x="6044312" y="6361981"/>
            <a:ext cx="2944624" cy="369332"/>
          </a:xfrm>
          <a:prstGeom prst="rect">
            <a:avLst/>
          </a:prstGeom>
        </p:spPr>
        <p:txBody>
          <a:bodyPr wrap="none">
            <a:spAutoFit/>
          </a:bodyPr>
          <a:lstStyle/>
          <a:p>
            <a:r>
              <a:rPr lang="en-US" dirty="0"/>
              <a:t>("NCLEX practice test," 2010)</a:t>
            </a:r>
          </a:p>
        </p:txBody>
      </p:sp>
    </p:spTree>
    <p:extLst>
      <p:ext uri="{BB962C8B-B14F-4D97-AF65-F5344CB8AC3E}">
        <p14:creationId xmlns:p14="http://schemas.microsoft.com/office/powerpoint/2010/main" val="1387306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839361"/>
            <a:ext cx="8229600" cy="4610363"/>
          </a:xfrm>
        </p:spPr>
        <p:txBody>
          <a:bodyPr>
            <a:noAutofit/>
          </a:bodyPr>
          <a:lstStyle/>
          <a:p>
            <a:pPr algn="l"/>
            <a:r>
              <a:rPr lang="en-US" sz="2800" b="1" dirty="0" smtClean="0">
                <a:latin typeface="Chalkduster"/>
                <a:cs typeface="Chalkduster"/>
              </a:rPr>
              <a:t>B</a:t>
            </a:r>
            <a:r>
              <a:rPr lang="en-US" sz="2800" b="1" dirty="0">
                <a:latin typeface="Chalkduster"/>
                <a:cs typeface="Chalkduster"/>
              </a:rPr>
              <a:t>.</a:t>
            </a:r>
            <a:r>
              <a:rPr lang="en-US" sz="2800" dirty="0">
                <a:latin typeface="Chalkduster"/>
                <a:cs typeface="Chalkduster"/>
              </a:rPr>
              <a:t> Applying warm moist heat</a:t>
            </a:r>
          </a:p>
          <a:p>
            <a:pPr algn="l"/>
            <a:endParaRPr lang="en-US" sz="2800" dirty="0">
              <a:latin typeface="Chalkduster"/>
              <a:cs typeface="Chalkduster"/>
            </a:endParaRPr>
          </a:p>
          <a:p>
            <a:pPr algn="l"/>
            <a:r>
              <a:rPr lang="en-US" sz="2800" dirty="0" smtClean="0">
                <a:latin typeface="Chalkduster"/>
                <a:cs typeface="Chalkduster"/>
              </a:rPr>
              <a:t>The </a:t>
            </a:r>
            <a:r>
              <a:rPr lang="en-US" sz="2800" dirty="0">
                <a:latin typeface="Chalkduster"/>
                <a:cs typeface="Chalkduster"/>
              </a:rPr>
              <a:t>application of </a:t>
            </a:r>
            <a:r>
              <a:rPr lang="en-US" sz="2800" dirty="0" smtClean="0">
                <a:latin typeface="Chalkduster"/>
                <a:cs typeface="Chalkduster"/>
              </a:rPr>
              <a:t>warm </a:t>
            </a:r>
            <a:r>
              <a:rPr lang="en-US" sz="2800" dirty="0">
                <a:latin typeface="Chalkduster"/>
                <a:cs typeface="Chalkduster"/>
              </a:rPr>
              <a:t>moist heat speeds the resolution </a:t>
            </a:r>
            <a:r>
              <a:rPr lang="en-US" sz="2800" dirty="0" smtClean="0">
                <a:latin typeface="Chalkduster"/>
                <a:cs typeface="Chalkduster"/>
              </a:rPr>
              <a:t>of inflammation </a:t>
            </a:r>
            <a:r>
              <a:rPr lang="en-US" sz="2800" dirty="0">
                <a:latin typeface="Chalkduster"/>
                <a:cs typeface="Chalkduster"/>
              </a:rPr>
              <a:t>and infection when</a:t>
            </a:r>
          </a:p>
          <a:p>
            <a:pPr algn="l"/>
            <a:r>
              <a:rPr lang="en-US" sz="2800" dirty="0">
                <a:latin typeface="Chalkduster"/>
                <a:cs typeface="Chalkduster"/>
              </a:rPr>
              <a:t>accompanied by appropriate antibiotic therapy. It does this by increasing local circulation to </a:t>
            </a:r>
            <a:r>
              <a:rPr lang="en-US" sz="2800" dirty="0" smtClean="0">
                <a:latin typeface="Chalkduster"/>
                <a:cs typeface="Chalkduster"/>
              </a:rPr>
              <a:t>the affected </a:t>
            </a:r>
            <a:r>
              <a:rPr lang="en-US" sz="2800" dirty="0">
                <a:latin typeface="Chalkduster"/>
                <a:cs typeface="Chalkduster"/>
              </a:rPr>
              <a:t>area to bring macrophages to the area and carry off cellular debris</a:t>
            </a:r>
            <a:r>
              <a:rPr lang="en-US" sz="2400" dirty="0"/>
              <a:t>.</a:t>
            </a:r>
          </a:p>
        </p:txBody>
      </p:sp>
      <p:sp>
        <p:nvSpPr>
          <p:cNvPr id="3" name="Title 2"/>
          <p:cNvSpPr>
            <a:spLocks noGrp="1"/>
          </p:cNvSpPr>
          <p:nvPr>
            <p:ph type="title"/>
          </p:nvPr>
        </p:nvSpPr>
        <p:spPr>
          <a:xfrm>
            <a:off x="2514600" y="958865"/>
            <a:ext cx="4114800" cy="701040"/>
          </a:xfrm>
          <a:solidFill>
            <a:srgbClr val="BBA4AB"/>
          </a:solidFill>
        </p:spPr>
        <p:txBody>
          <a:bodyPr>
            <a:normAutofit/>
          </a:bodyPr>
          <a:lstStyle/>
          <a:p>
            <a:r>
              <a:rPr lang="en-US" sz="3600" dirty="0" smtClean="0"/>
              <a:t>Question 2</a:t>
            </a:r>
            <a:endParaRPr lang="en-US" sz="3600" dirty="0"/>
          </a:p>
        </p:txBody>
      </p:sp>
      <p:sp>
        <p:nvSpPr>
          <p:cNvPr id="4" name="Rectangle 3"/>
          <p:cNvSpPr/>
          <p:nvPr/>
        </p:nvSpPr>
        <p:spPr>
          <a:xfrm>
            <a:off x="6044312" y="6361981"/>
            <a:ext cx="2944624" cy="369332"/>
          </a:xfrm>
          <a:prstGeom prst="rect">
            <a:avLst/>
          </a:prstGeom>
        </p:spPr>
        <p:txBody>
          <a:bodyPr wrap="none">
            <a:spAutoFit/>
          </a:bodyPr>
          <a:lstStyle/>
          <a:p>
            <a:r>
              <a:rPr lang="en-US" dirty="0"/>
              <a:t>("NCLEX practice test," 2010)</a:t>
            </a:r>
          </a:p>
        </p:txBody>
      </p:sp>
    </p:spTree>
    <p:extLst>
      <p:ext uri="{BB962C8B-B14F-4D97-AF65-F5344CB8AC3E}">
        <p14:creationId xmlns:p14="http://schemas.microsoft.com/office/powerpoint/2010/main" val="1588108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pPr marL="342900" indent="-342900" algn="l">
              <a:buFont typeface="Wingdings" charset="2"/>
              <a:buChar char="v"/>
            </a:pPr>
            <a:r>
              <a:rPr lang="en-US" sz="3600" dirty="0" smtClean="0"/>
              <a:t>Understand what Cellulitis is</a:t>
            </a:r>
          </a:p>
          <a:p>
            <a:pPr marL="342900" indent="-342900" algn="l">
              <a:buFont typeface="Wingdings" charset="2"/>
              <a:buChar char="v"/>
            </a:pPr>
            <a:r>
              <a:rPr lang="en-US" sz="3600" dirty="0" smtClean="0"/>
              <a:t>Pathophysiology of the disease</a:t>
            </a:r>
            <a:endParaRPr lang="en-US" sz="3600" dirty="0" smtClean="0"/>
          </a:p>
          <a:p>
            <a:pPr marL="342900" indent="-342900" algn="l">
              <a:buFont typeface="Wingdings" charset="2"/>
              <a:buChar char="v"/>
            </a:pPr>
            <a:r>
              <a:rPr lang="en-US" sz="3600" dirty="0" smtClean="0"/>
              <a:t>Know the common signs and symptoms of cellulitis</a:t>
            </a:r>
          </a:p>
          <a:p>
            <a:pPr marL="342900" indent="-342900" algn="l">
              <a:buFont typeface="Wingdings" charset="2"/>
              <a:buChar char="v"/>
            </a:pPr>
            <a:r>
              <a:rPr lang="en-US" sz="3600" dirty="0" smtClean="0"/>
              <a:t>Identify proper nursing diagnosis associated with cellulitis  </a:t>
            </a:r>
          </a:p>
          <a:p>
            <a:pPr marL="342900" indent="-342900" algn="l">
              <a:buFont typeface="Wingdings" charset="2"/>
              <a:buChar char="v"/>
            </a:pPr>
            <a:r>
              <a:rPr lang="en-US" sz="3600" dirty="0" smtClean="0"/>
              <a:t>Know associated treatments for patients  </a:t>
            </a:r>
          </a:p>
          <a:p>
            <a:pPr marL="342900" indent="-342900" algn="l">
              <a:buFont typeface="Wingdings" charset="2"/>
              <a:buChar char="v"/>
            </a:pPr>
            <a:endParaRPr lang="en-US" sz="3600" dirty="0" smtClean="0"/>
          </a:p>
          <a:p>
            <a:pPr marL="342900" indent="-342900" algn="l">
              <a:buFont typeface="Wingdings" charset="2"/>
              <a:buChar char="v"/>
            </a:pPr>
            <a:endParaRPr lang="en-US" sz="3600" dirty="0" smtClean="0"/>
          </a:p>
          <a:p>
            <a:pPr algn="l"/>
            <a:endParaRPr lang="en-US" sz="3600" dirty="0"/>
          </a:p>
        </p:txBody>
      </p:sp>
      <p:sp>
        <p:nvSpPr>
          <p:cNvPr id="3" name="Title 2"/>
          <p:cNvSpPr>
            <a:spLocks noGrp="1"/>
          </p:cNvSpPr>
          <p:nvPr>
            <p:ph type="title"/>
          </p:nvPr>
        </p:nvSpPr>
        <p:spPr>
          <a:solidFill>
            <a:schemeClr val="accent6">
              <a:lumMod val="60000"/>
              <a:lumOff val="40000"/>
            </a:schemeClr>
          </a:solidFill>
        </p:spPr>
        <p:txBody>
          <a:bodyPr>
            <a:normAutofit/>
          </a:bodyPr>
          <a:lstStyle/>
          <a:p>
            <a:r>
              <a:rPr lang="en-US" sz="3600" dirty="0" smtClean="0"/>
              <a:t>Objectives</a:t>
            </a:r>
            <a:endParaRPr lang="en-US" sz="3600" dirty="0"/>
          </a:p>
        </p:txBody>
      </p:sp>
    </p:spTree>
    <p:extLst>
      <p:ext uri="{BB962C8B-B14F-4D97-AF65-F5344CB8AC3E}">
        <p14:creationId xmlns:p14="http://schemas.microsoft.com/office/powerpoint/2010/main" val="386210853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80402" y="1938349"/>
            <a:ext cx="8692470" cy="4075176"/>
          </a:xfrm>
        </p:spPr>
        <p:txBody>
          <a:bodyPr>
            <a:noAutofit/>
          </a:bodyPr>
          <a:lstStyle/>
          <a:p>
            <a:pPr algn="l"/>
            <a:r>
              <a:rPr lang="en-US" sz="2400" dirty="0">
                <a:latin typeface="Chalkduster"/>
                <a:cs typeface="Chalkduster"/>
              </a:rPr>
              <a:t>A client who is newly admitted to the hospital for the treatment of acute cellulitis of the lower left leg asks the nurse about the nature of the disorder. The nurse would respond that cellulitis is actually:</a:t>
            </a:r>
          </a:p>
          <a:p>
            <a:pPr algn="l"/>
            <a:endParaRPr lang="en-US" sz="2400" dirty="0">
              <a:latin typeface="Chalkduster"/>
              <a:cs typeface="Chalkduster"/>
            </a:endParaRPr>
          </a:p>
          <a:p>
            <a:pPr algn="l"/>
            <a:r>
              <a:rPr lang="en-US" sz="2400" dirty="0" smtClean="0">
                <a:latin typeface="Chalkduster"/>
                <a:cs typeface="Chalkduster"/>
              </a:rPr>
              <a:t>a)  a skin infection into the deep dermis and </a:t>
            </a:r>
            <a:r>
              <a:rPr lang="en-US" sz="2400" dirty="0">
                <a:latin typeface="Chalkduster"/>
                <a:cs typeface="Chalkduster"/>
              </a:rPr>
              <a:t>subcutaneous fat caused by </a:t>
            </a:r>
            <a:r>
              <a:rPr lang="en-US" sz="2400" dirty="0" smtClean="0">
                <a:latin typeface="Chalkduster"/>
                <a:cs typeface="Chalkduster"/>
              </a:rPr>
              <a:t>Staphylococcus</a:t>
            </a:r>
            <a:endParaRPr lang="en-US" sz="2400" dirty="0" smtClean="0">
              <a:latin typeface="Chalkduster"/>
              <a:cs typeface="Chalkduster"/>
            </a:endParaRPr>
          </a:p>
          <a:p>
            <a:pPr algn="l"/>
            <a:r>
              <a:rPr lang="en-US" sz="2400" dirty="0" smtClean="0">
                <a:latin typeface="Chalkduster"/>
                <a:cs typeface="Chalkduster"/>
              </a:rPr>
              <a:t>b</a:t>
            </a:r>
            <a:r>
              <a:rPr lang="en-US" sz="2400" dirty="0">
                <a:latin typeface="Chalkduster"/>
                <a:cs typeface="Chalkduster"/>
              </a:rPr>
              <a:t>) an acute superficial infection</a:t>
            </a:r>
          </a:p>
          <a:p>
            <a:pPr algn="l"/>
            <a:r>
              <a:rPr lang="en-US" sz="2400" dirty="0">
                <a:latin typeface="Chalkduster"/>
                <a:cs typeface="Chalkduster"/>
              </a:rPr>
              <a:t>c) an inflammation of the epidermis</a:t>
            </a:r>
          </a:p>
          <a:p>
            <a:pPr algn="l"/>
            <a:r>
              <a:rPr lang="en-US" sz="2400" dirty="0" smtClean="0">
                <a:latin typeface="Chalkduster"/>
                <a:cs typeface="Chalkduster"/>
              </a:rPr>
              <a:t>d) an epidermal infection</a:t>
            </a:r>
            <a:endParaRPr lang="en-US" sz="2400" dirty="0">
              <a:latin typeface="Chalkduster"/>
              <a:cs typeface="Chalkduster"/>
            </a:endParaRPr>
          </a:p>
        </p:txBody>
      </p:sp>
      <p:sp>
        <p:nvSpPr>
          <p:cNvPr id="3" name="Title 2"/>
          <p:cNvSpPr>
            <a:spLocks noGrp="1"/>
          </p:cNvSpPr>
          <p:nvPr>
            <p:ph type="title"/>
          </p:nvPr>
        </p:nvSpPr>
        <p:spPr>
          <a:solidFill>
            <a:srgbClr val="BBA4AB"/>
          </a:solidFill>
        </p:spPr>
        <p:txBody>
          <a:bodyPr>
            <a:normAutofit/>
          </a:bodyPr>
          <a:lstStyle/>
          <a:p>
            <a:r>
              <a:rPr lang="en-US" sz="3600" dirty="0" smtClean="0"/>
              <a:t>Question 3</a:t>
            </a:r>
            <a:endParaRPr lang="en-US" sz="3600" dirty="0"/>
          </a:p>
        </p:txBody>
      </p:sp>
      <p:sp>
        <p:nvSpPr>
          <p:cNvPr id="4" name="Rectangle 3"/>
          <p:cNvSpPr/>
          <p:nvPr/>
        </p:nvSpPr>
        <p:spPr>
          <a:xfrm>
            <a:off x="6044312" y="6361981"/>
            <a:ext cx="2944624" cy="369332"/>
          </a:xfrm>
          <a:prstGeom prst="rect">
            <a:avLst/>
          </a:prstGeom>
        </p:spPr>
        <p:txBody>
          <a:bodyPr wrap="none">
            <a:spAutoFit/>
          </a:bodyPr>
          <a:lstStyle/>
          <a:p>
            <a:r>
              <a:rPr lang="en-US" dirty="0"/>
              <a:t>("NCLEX practice test," 2010)</a:t>
            </a:r>
          </a:p>
        </p:txBody>
      </p:sp>
    </p:spTree>
    <p:extLst>
      <p:ext uri="{BB962C8B-B14F-4D97-AF65-F5344CB8AC3E}">
        <p14:creationId xmlns:p14="http://schemas.microsoft.com/office/powerpoint/2010/main" val="15881081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020824"/>
            <a:ext cx="8229600" cy="4837176"/>
          </a:xfrm>
        </p:spPr>
        <p:txBody>
          <a:bodyPr>
            <a:normAutofit lnSpcReduction="10000"/>
          </a:bodyPr>
          <a:lstStyle/>
          <a:p>
            <a:pPr algn="l"/>
            <a:r>
              <a:rPr lang="en-US" sz="2400" dirty="0" smtClean="0">
                <a:latin typeface="Chalkduster"/>
                <a:cs typeface="Chalkduster"/>
              </a:rPr>
              <a:t>A)</a:t>
            </a:r>
            <a:r>
              <a:rPr lang="en-US" sz="2400" dirty="0">
                <a:latin typeface="Chalkduster"/>
                <a:cs typeface="Chalkduster"/>
              </a:rPr>
              <a:t>  a skin infection into the deep dermis and subcutaneous fat caused by Staphylococcus</a:t>
            </a:r>
          </a:p>
          <a:p>
            <a:pPr algn="l"/>
            <a:endParaRPr lang="en-US" sz="2400" dirty="0">
              <a:latin typeface="Chalkduster"/>
              <a:cs typeface="Chalkduster"/>
            </a:endParaRPr>
          </a:p>
          <a:p>
            <a:pPr algn="l"/>
            <a:r>
              <a:rPr lang="en-US" sz="2400" dirty="0" smtClean="0">
                <a:latin typeface="Chalkduster"/>
                <a:cs typeface="Chalkduster"/>
              </a:rPr>
              <a:t>Cellulitis </a:t>
            </a:r>
            <a:r>
              <a:rPr lang="en-US" sz="2400" dirty="0">
                <a:latin typeface="Chalkduster"/>
                <a:cs typeface="Chalkduster"/>
              </a:rPr>
              <a:t>is a skin infection into deeper dermis and subcutaneous fat that results in deep red erythema without sharp borders, and that spreads widely through tissue spaces. The skin is erythematous, edematous, tender, and sometimes nodular. Erysipelas is an acute superficial and rapidly spreading inflammation of the dermis and lymphatic tissue.</a:t>
            </a:r>
          </a:p>
        </p:txBody>
      </p:sp>
      <p:sp>
        <p:nvSpPr>
          <p:cNvPr id="3" name="Title 2"/>
          <p:cNvSpPr>
            <a:spLocks noGrp="1"/>
          </p:cNvSpPr>
          <p:nvPr>
            <p:ph type="title"/>
          </p:nvPr>
        </p:nvSpPr>
        <p:spPr>
          <a:xfrm>
            <a:off x="2085749" y="975360"/>
            <a:ext cx="4114800" cy="701040"/>
          </a:xfrm>
          <a:solidFill>
            <a:srgbClr val="BBA4AB"/>
          </a:solidFill>
        </p:spPr>
        <p:txBody>
          <a:bodyPr>
            <a:normAutofit/>
          </a:bodyPr>
          <a:lstStyle/>
          <a:p>
            <a:r>
              <a:rPr lang="en-US" sz="3600" dirty="0" smtClean="0"/>
              <a:t>Question 3</a:t>
            </a:r>
            <a:endParaRPr lang="en-US" sz="3600" dirty="0"/>
          </a:p>
        </p:txBody>
      </p:sp>
      <p:sp>
        <p:nvSpPr>
          <p:cNvPr id="4" name="Rectangle 3"/>
          <p:cNvSpPr/>
          <p:nvPr/>
        </p:nvSpPr>
        <p:spPr>
          <a:xfrm>
            <a:off x="6044312" y="6361981"/>
            <a:ext cx="2944624" cy="369332"/>
          </a:xfrm>
          <a:prstGeom prst="rect">
            <a:avLst/>
          </a:prstGeom>
        </p:spPr>
        <p:txBody>
          <a:bodyPr wrap="none">
            <a:spAutoFit/>
          </a:bodyPr>
          <a:lstStyle/>
          <a:p>
            <a:r>
              <a:rPr lang="en-US" dirty="0"/>
              <a:t>("NCLEX practice test," 2010)</a:t>
            </a:r>
          </a:p>
        </p:txBody>
      </p:sp>
    </p:spTree>
    <p:extLst>
      <p:ext uri="{BB962C8B-B14F-4D97-AF65-F5344CB8AC3E}">
        <p14:creationId xmlns:p14="http://schemas.microsoft.com/office/powerpoint/2010/main" val="1588108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800241"/>
            <a:ext cx="8229600" cy="4075176"/>
          </a:xfrm>
        </p:spPr>
        <p:txBody>
          <a:bodyPr>
            <a:noAutofit/>
          </a:bodyPr>
          <a:lstStyle/>
          <a:p>
            <a:pPr algn="l"/>
            <a:r>
              <a:rPr lang="en-US" sz="2400" dirty="0" smtClean="0">
                <a:latin typeface="Chalkduster"/>
                <a:cs typeface="Chalkduster"/>
              </a:rPr>
              <a:t> </a:t>
            </a:r>
            <a:r>
              <a:rPr lang="en-US" sz="2400" dirty="0">
                <a:latin typeface="Chalkduster"/>
                <a:cs typeface="Chalkduster"/>
              </a:rPr>
              <a:t>A nurse is preparing a plan of care for a client with a diagnosis of acute cellulitis of the lower leg. The nurse anticipates which measure will be prescribed to treat this condition?</a:t>
            </a:r>
          </a:p>
          <a:p>
            <a:pPr algn="l"/>
            <a:endParaRPr lang="en-US" sz="2400" dirty="0">
              <a:latin typeface="Chalkduster"/>
              <a:cs typeface="Chalkduster"/>
            </a:endParaRPr>
          </a:p>
          <a:p>
            <a:pPr algn="l"/>
            <a:r>
              <a:rPr lang="en-US" sz="2400" dirty="0">
                <a:latin typeface="Chalkduster"/>
                <a:cs typeface="Chalkduster"/>
              </a:rPr>
              <a:t>a)  warm moist compresses to the affected area</a:t>
            </a:r>
          </a:p>
          <a:p>
            <a:pPr algn="l"/>
            <a:r>
              <a:rPr lang="en-US" sz="2400" dirty="0">
                <a:latin typeface="Chalkduster"/>
                <a:cs typeface="Chalkduster"/>
              </a:rPr>
              <a:t>b) cold compresses to the affected area</a:t>
            </a:r>
          </a:p>
          <a:p>
            <a:pPr algn="l"/>
            <a:r>
              <a:rPr lang="en-US" sz="2400" dirty="0">
                <a:latin typeface="Chalkduster"/>
                <a:cs typeface="Chalkduster"/>
              </a:rPr>
              <a:t>c) heat lamp treatments four times daily</a:t>
            </a:r>
          </a:p>
          <a:p>
            <a:pPr algn="l"/>
            <a:r>
              <a:rPr lang="en-US" sz="2400" dirty="0">
                <a:latin typeface="Chalkduster"/>
                <a:cs typeface="Chalkduster"/>
              </a:rPr>
              <a:t>d) alternating hot to cold compresses every 2 hours</a:t>
            </a:r>
          </a:p>
        </p:txBody>
      </p:sp>
      <p:sp>
        <p:nvSpPr>
          <p:cNvPr id="3" name="Title 2"/>
          <p:cNvSpPr>
            <a:spLocks noGrp="1"/>
          </p:cNvSpPr>
          <p:nvPr>
            <p:ph type="title"/>
          </p:nvPr>
        </p:nvSpPr>
        <p:spPr>
          <a:solidFill>
            <a:srgbClr val="BBA4AB"/>
          </a:solidFill>
        </p:spPr>
        <p:txBody>
          <a:bodyPr>
            <a:normAutofit/>
          </a:bodyPr>
          <a:lstStyle/>
          <a:p>
            <a:r>
              <a:rPr lang="en-US" sz="3600" dirty="0" smtClean="0"/>
              <a:t>Question 4</a:t>
            </a:r>
            <a:endParaRPr lang="en-US" sz="3600" dirty="0"/>
          </a:p>
        </p:txBody>
      </p:sp>
      <p:sp>
        <p:nvSpPr>
          <p:cNvPr id="4" name="Rectangle 3"/>
          <p:cNvSpPr/>
          <p:nvPr/>
        </p:nvSpPr>
        <p:spPr>
          <a:xfrm>
            <a:off x="6044312" y="6345486"/>
            <a:ext cx="2944624" cy="369332"/>
          </a:xfrm>
          <a:prstGeom prst="rect">
            <a:avLst/>
          </a:prstGeom>
        </p:spPr>
        <p:txBody>
          <a:bodyPr wrap="none">
            <a:spAutoFit/>
          </a:bodyPr>
          <a:lstStyle/>
          <a:p>
            <a:r>
              <a:rPr lang="en-US" dirty="0"/>
              <a:t>("NCLEX practice test," 2010)</a:t>
            </a:r>
          </a:p>
        </p:txBody>
      </p:sp>
    </p:spTree>
    <p:extLst>
      <p:ext uri="{BB962C8B-B14F-4D97-AF65-F5344CB8AC3E}">
        <p14:creationId xmlns:p14="http://schemas.microsoft.com/office/powerpoint/2010/main" val="15881081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pPr algn="l"/>
            <a:r>
              <a:rPr lang="en-US" sz="2400" dirty="0">
                <a:latin typeface="Chalkduster"/>
                <a:cs typeface="Chalkduster"/>
              </a:rPr>
              <a:t>a)  warm moist compresses to the affected </a:t>
            </a:r>
            <a:r>
              <a:rPr lang="en-US" sz="2400" dirty="0" smtClean="0">
                <a:latin typeface="Chalkduster"/>
                <a:cs typeface="Chalkduster"/>
              </a:rPr>
              <a:t>area</a:t>
            </a:r>
          </a:p>
          <a:p>
            <a:pPr algn="l"/>
            <a:endParaRPr lang="en-US" sz="2400" dirty="0">
              <a:latin typeface="Chalkduster"/>
              <a:cs typeface="Chalkduster"/>
            </a:endParaRPr>
          </a:p>
          <a:p>
            <a:pPr algn="l"/>
            <a:r>
              <a:rPr lang="en-US" sz="2400" dirty="0" smtClean="0">
                <a:latin typeface="Chalkduster"/>
                <a:cs typeface="Chalkduster"/>
              </a:rPr>
              <a:t>Warm</a:t>
            </a:r>
            <a:r>
              <a:rPr lang="en-US" sz="2400" dirty="0">
                <a:latin typeface="Chalkduster"/>
                <a:cs typeface="Chalkduster"/>
              </a:rPr>
              <a:t>, moist compresses may be used to decrease the discomfort, erythema, and edema that accompany cellulitis. After tissue and blood cultures are obtained, antibiotic therapy will be initiated. The nurse should provide supportive care, as prescribed, to manage symptoms such as fatigue, fever, chills, headache, and myalgia.</a:t>
            </a:r>
          </a:p>
        </p:txBody>
      </p:sp>
      <p:sp>
        <p:nvSpPr>
          <p:cNvPr id="3" name="Title 2"/>
          <p:cNvSpPr>
            <a:spLocks noGrp="1"/>
          </p:cNvSpPr>
          <p:nvPr>
            <p:ph type="title"/>
          </p:nvPr>
        </p:nvSpPr>
        <p:spPr>
          <a:solidFill>
            <a:srgbClr val="BBA4AB"/>
          </a:solidFill>
        </p:spPr>
        <p:txBody>
          <a:bodyPr>
            <a:normAutofit/>
          </a:bodyPr>
          <a:lstStyle/>
          <a:p>
            <a:r>
              <a:rPr lang="en-US" sz="3600" dirty="0" smtClean="0"/>
              <a:t>Question 4</a:t>
            </a:r>
            <a:endParaRPr lang="en-US" sz="3600" dirty="0"/>
          </a:p>
        </p:txBody>
      </p:sp>
      <p:sp>
        <p:nvSpPr>
          <p:cNvPr id="4" name="Rectangle 3"/>
          <p:cNvSpPr/>
          <p:nvPr/>
        </p:nvSpPr>
        <p:spPr>
          <a:xfrm>
            <a:off x="6044312" y="6361981"/>
            <a:ext cx="2944624" cy="369332"/>
          </a:xfrm>
          <a:prstGeom prst="rect">
            <a:avLst/>
          </a:prstGeom>
        </p:spPr>
        <p:txBody>
          <a:bodyPr wrap="none">
            <a:spAutoFit/>
          </a:bodyPr>
          <a:lstStyle/>
          <a:p>
            <a:r>
              <a:rPr lang="en-US" dirty="0"/>
              <a:t>("NCLEX practice test," 2010)</a:t>
            </a:r>
          </a:p>
        </p:txBody>
      </p:sp>
    </p:spTree>
    <p:extLst>
      <p:ext uri="{BB962C8B-B14F-4D97-AF65-F5344CB8AC3E}">
        <p14:creationId xmlns:p14="http://schemas.microsoft.com/office/powerpoint/2010/main" val="15881081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pPr algn="l"/>
            <a:r>
              <a:rPr lang="en-US" sz="2800" dirty="0" smtClean="0">
                <a:latin typeface="Chalkduster"/>
                <a:cs typeface="Chalkduster"/>
              </a:rPr>
              <a:t>Which of t</a:t>
            </a:r>
            <a:r>
              <a:rPr lang="en-US" sz="2800" dirty="0" smtClean="0">
                <a:latin typeface="Chalkduster"/>
                <a:cs typeface="Chalkduster"/>
              </a:rPr>
              <a:t>he following are possible treatments used to treat cellulitis? Select all that apply.</a:t>
            </a:r>
          </a:p>
          <a:p>
            <a:pPr algn="l"/>
            <a:endParaRPr lang="en-US" sz="2800" dirty="0" smtClean="0">
              <a:latin typeface="Chalkduster"/>
              <a:cs typeface="Chalkduster"/>
            </a:endParaRPr>
          </a:p>
          <a:p>
            <a:pPr algn="l"/>
            <a:r>
              <a:rPr lang="en-US" sz="2800" dirty="0" smtClean="0">
                <a:latin typeface="Chalkduster"/>
                <a:cs typeface="Chalkduster"/>
              </a:rPr>
              <a:t>A. Antibiotics</a:t>
            </a:r>
            <a:endParaRPr lang="en-US" sz="2800" dirty="0">
              <a:latin typeface="Chalkduster"/>
              <a:cs typeface="Chalkduster"/>
            </a:endParaRPr>
          </a:p>
          <a:p>
            <a:pPr algn="l"/>
            <a:r>
              <a:rPr lang="en-US" sz="2800" dirty="0" smtClean="0">
                <a:latin typeface="Chalkduster"/>
                <a:cs typeface="Chalkduster"/>
              </a:rPr>
              <a:t>B. Antimicrobial Therapy</a:t>
            </a:r>
            <a:endParaRPr lang="en-US" sz="2800" dirty="0">
              <a:latin typeface="Chalkduster"/>
              <a:cs typeface="Chalkduster"/>
            </a:endParaRPr>
          </a:p>
          <a:p>
            <a:pPr lvl="1" algn="l"/>
            <a:r>
              <a:rPr lang="en-US" sz="2800" dirty="0" smtClean="0">
                <a:latin typeface="Chalkduster"/>
                <a:cs typeface="Chalkduster"/>
              </a:rPr>
              <a:t>C. Compression </a:t>
            </a:r>
            <a:r>
              <a:rPr lang="en-US" sz="2800" dirty="0">
                <a:latin typeface="Chalkduster"/>
                <a:cs typeface="Chalkduster"/>
              </a:rPr>
              <a:t>Stockings</a:t>
            </a:r>
          </a:p>
          <a:p>
            <a:pPr lvl="1" algn="l"/>
            <a:r>
              <a:rPr lang="en-US" sz="2800" dirty="0" smtClean="0">
                <a:latin typeface="Chalkduster"/>
                <a:cs typeface="Chalkduster"/>
              </a:rPr>
              <a:t>D. </a:t>
            </a:r>
            <a:r>
              <a:rPr lang="en-US" sz="2800" dirty="0" err="1" smtClean="0">
                <a:latin typeface="Chalkduster"/>
                <a:cs typeface="Chalkduster"/>
              </a:rPr>
              <a:t>Corticosteriods</a:t>
            </a:r>
            <a:endParaRPr lang="en-US" sz="2800" dirty="0" smtClean="0">
              <a:latin typeface="Chalkduster"/>
              <a:cs typeface="Chalkduster"/>
            </a:endParaRPr>
          </a:p>
          <a:p>
            <a:pPr lvl="1" algn="l"/>
            <a:r>
              <a:rPr lang="en-US" sz="2800" dirty="0" smtClean="0">
                <a:latin typeface="Chalkduster"/>
                <a:cs typeface="Chalkduster"/>
              </a:rPr>
              <a:t>E. Leg elevation</a:t>
            </a:r>
            <a:endParaRPr lang="en-US" sz="2800" dirty="0">
              <a:latin typeface="Chalkduster"/>
              <a:cs typeface="Chalkduster"/>
            </a:endParaRPr>
          </a:p>
          <a:p>
            <a:pPr algn="l"/>
            <a:endParaRPr lang="en-US" sz="2800" dirty="0">
              <a:latin typeface="Chalkduster"/>
              <a:cs typeface="Chalkduster"/>
            </a:endParaRPr>
          </a:p>
        </p:txBody>
      </p:sp>
      <p:sp>
        <p:nvSpPr>
          <p:cNvPr id="3" name="Title 2"/>
          <p:cNvSpPr>
            <a:spLocks noGrp="1"/>
          </p:cNvSpPr>
          <p:nvPr>
            <p:ph type="title"/>
          </p:nvPr>
        </p:nvSpPr>
        <p:spPr>
          <a:solidFill>
            <a:srgbClr val="BBA4AB"/>
          </a:solidFill>
        </p:spPr>
        <p:txBody>
          <a:bodyPr>
            <a:normAutofit/>
          </a:bodyPr>
          <a:lstStyle/>
          <a:p>
            <a:r>
              <a:rPr lang="en-US" sz="3600" dirty="0" smtClean="0"/>
              <a:t>Question 5</a:t>
            </a:r>
            <a:endParaRPr lang="en-US" sz="3600" dirty="0"/>
          </a:p>
        </p:txBody>
      </p:sp>
    </p:spTree>
    <p:extLst>
      <p:ext uri="{BB962C8B-B14F-4D97-AF65-F5344CB8AC3E}">
        <p14:creationId xmlns:p14="http://schemas.microsoft.com/office/powerpoint/2010/main" val="13873060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r>
              <a:rPr lang="en-US" sz="3600" dirty="0" smtClean="0">
                <a:latin typeface="Chalkduster"/>
                <a:cs typeface="Chalkduster"/>
              </a:rPr>
              <a:t>A,B,</a:t>
            </a:r>
            <a:r>
              <a:rPr lang="en-US" sz="3600" dirty="0" smtClean="0">
                <a:latin typeface="Chalkduster"/>
                <a:cs typeface="Chalkduster"/>
              </a:rPr>
              <a:t>C,D,E all apply</a:t>
            </a:r>
          </a:p>
          <a:p>
            <a:endParaRPr lang="en-US" sz="3600" dirty="0">
              <a:latin typeface="Chalkduster"/>
              <a:cs typeface="Chalkduster"/>
            </a:endParaRPr>
          </a:p>
          <a:p>
            <a:endParaRPr lang="en-US" sz="3600" dirty="0" smtClean="0">
              <a:latin typeface="Chalkduster"/>
              <a:cs typeface="Chalkduster"/>
            </a:endParaRPr>
          </a:p>
          <a:p>
            <a:r>
              <a:rPr lang="en-US" sz="3600" dirty="0" smtClean="0">
                <a:latin typeface="Chalkduster"/>
                <a:cs typeface="Chalkduster"/>
              </a:rPr>
              <a:t>All the of the following are treatments that can be used with patients diagnosed with cellulitis.</a:t>
            </a:r>
            <a:endParaRPr lang="en-US" sz="3600" dirty="0">
              <a:latin typeface="Chalkduster"/>
              <a:cs typeface="Chalkduster"/>
            </a:endParaRPr>
          </a:p>
        </p:txBody>
      </p:sp>
      <p:sp>
        <p:nvSpPr>
          <p:cNvPr id="3" name="Title 2"/>
          <p:cNvSpPr>
            <a:spLocks noGrp="1"/>
          </p:cNvSpPr>
          <p:nvPr>
            <p:ph type="title"/>
          </p:nvPr>
        </p:nvSpPr>
        <p:spPr>
          <a:solidFill>
            <a:srgbClr val="BBA4AB"/>
          </a:solidFill>
        </p:spPr>
        <p:txBody>
          <a:bodyPr>
            <a:normAutofit/>
          </a:bodyPr>
          <a:lstStyle/>
          <a:p>
            <a:r>
              <a:rPr lang="en-US" sz="3600" dirty="0" smtClean="0"/>
              <a:t>Question 5</a:t>
            </a:r>
            <a:endParaRPr lang="en-US" sz="3600" dirty="0"/>
          </a:p>
        </p:txBody>
      </p:sp>
    </p:spTree>
    <p:extLst>
      <p:ext uri="{BB962C8B-B14F-4D97-AF65-F5344CB8AC3E}">
        <p14:creationId xmlns:p14="http://schemas.microsoft.com/office/powerpoint/2010/main" val="13873060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4600" y="1010477"/>
            <a:ext cx="4114800" cy="701040"/>
          </a:xfrm>
          <a:solidFill>
            <a:srgbClr val="BBA4AB"/>
          </a:solidFill>
        </p:spPr>
        <p:txBody>
          <a:bodyPr>
            <a:normAutofit/>
          </a:bodyPr>
          <a:lstStyle/>
          <a:p>
            <a:r>
              <a:rPr lang="en-US" sz="3600" dirty="0" smtClean="0"/>
              <a:t>References</a:t>
            </a:r>
            <a:endParaRPr lang="en-US" sz="3600" dirty="0"/>
          </a:p>
        </p:txBody>
      </p:sp>
      <p:sp>
        <p:nvSpPr>
          <p:cNvPr id="4" name="Rectangle 3"/>
          <p:cNvSpPr/>
          <p:nvPr/>
        </p:nvSpPr>
        <p:spPr>
          <a:xfrm>
            <a:off x="263904" y="2103181"/>
            <a:ext cx="8758447" cy="4370427"/>
          </a:xfrm>
          <a:prstGeom prst="rect">
            <a:avLst/>
          </a:prstGeom>
        </p:spPr>
        <p:txBody>
          <a:bodyPr wrap="square">
            <a:spAutoFit/>
          </a:bodyPr>
          <a:lstStyle/>
          <a:p>
            <a:pPr marL="742950" indent="-742950"/>
            <a:r>
              <a:rPr lang="en-US" sz="2000" dirty="0"/>
              <a:t>Ackley B, </a:t>
            </a:r>
            <a:r>
              <a:rPr lang="en-US" sz="2000" dirty="0" err="1"/>
              <a:t>Ladwig</a:t>
            </a:r>
            <a:r>
              <a:rPr lang="en-US" sz="2000" dirty="0"/>
              <a:t> G: </a:t>
            </a:r>
            <a:r>
              <a:rPr lang="en-US" sz="2000" i="1" dirty="0"/>
              <a:t>Nursing Diagnosis Handbook: An Evidence-Based Guide to Planning Care, </a:t>
            </a:r>
            <a:r>
              <a:rPr lang="en-US" sz="2000" dirty="0"/>
              <a:t>ed. 9, St Louis, Mosby, 2010</a:t>
            </a:r>
            <a:r>
              <a:rPr lang="en-US" sz="2000" dirty="0" smtClean="0"/>
              <a:t>.</a:t>
            </a:r>
          </a:p>
          <a:p>
            <a:pPr marL="742950" indent="-742950"/>
            <a:endParaRPr lang="en-US" sz="2000" dirty="0"/>
          </a:p>
          <a:p>
            <a:pPr marL="742950" indent="-742950"/>
            <a:r>
              <a:rPr lang="en-US" sz="2000" dirty="0"/>
              <a:t>Beasley, A. (2011). Management of patients with cellulitis of the lower limbs. Nursing Standards, 26(11), 50-55. </a:t>
            </a:r>
            <a:r>
              <a:rPr lang="en-US" sz="2000" dirty="0" err="1"/>
              <a:t>doi</a:t>
            </a:r>
            <a:r>
              <a:rPr lang="en-US" sz="2000" dirty="0"/>
              <a:t>: </a:t>
            </a:r>
            <a:r>
              <a:rPr lang="en-US" sz="2000" dirty="0" smtClean="0"/>
              <a:t>NS619</a:t>
            </a:r>
          </a:p>
          <a:p>
            <a:endParaRPr lang="en-US" sz="2000" dirty="0"/>
          </a:p>
          <a:p>
            <a:pPr marL="692150" indent="-692150"/>
            <a:r>
              <a:rPr lang="en-US" sz="2000" dirty="0"/>
              <a:t>Campbell, S., Burton-Macleod, R., &amp; </a:t>
            </a:r>
            <a:r>
              <a:rPr lang="en-US" sz="2000" dirty="0" err="1"/>
              <a:t>Howlett</a:t>
            </a:r>
            <a:r>
              <a:rPr lang="en-US" sz="2000" dirty="0"/>
              <a:t>, T. (2009). A cellulitis guideline at a community hospital. </a:t>
            </a:r>
            <a:r>
              <a:rPr lang="en-US" sz="2000" i="1" dirty="0"/>
              <a:t>Journal of Emergency Primary Health Care, </a:t>
            </a:r>
            <a:r>
              <a:rPr lang="en-US" sz="2000" dirty="0"/>
              <a:t>7(1), doi:990329</a:t>
            </a:r>
          </a:p>
          <a:p>
            <a:pPr marL="742950" indent="-742950"/>
            <a:endParaRPr lang="en-US" sz="2000" dirty="0"/>
          </a:p>
          <a:p>
            <a:pPr marL="742950" indent="-742950"/>
            <a:r>
              <a:rPr lang="en-US" sz="2000" dirty="0"/>
              <a:t>Gunderson, C. G. (2011). Cellulitis: Definition, etiology, and clinical features. The American Journal of Medicine, 124(12), 1113–1122. Retrieved from http://www.sciencedirect.com.ezproxy.lib.usf.edu/science/article/pii/S0002934311006334</a:t>
            </a:r>
          </a:p>
          <a:p>
            <a:pPr marL="692150" indent="-692150"/>
            <a:endParaRPr lang="en-US" sz="2000" dirty="0"/>
          </a:p>
        </p:txBody>
      </p:sp>
    </p:spTree>
    <p:extLst>
      <p:ext uri="{BB962C8B-B14F-4D97-AF65-F5344CB8AC3E}">
        <p14:creationId xmlns:p14="http://schemas.microsoft.com/office/powerpoint/2010/main" val="11348686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676400"/>
            <a:ext cx="8229600" cy="4075176"/>
          </a:xfrm>
        </p:spPr>
        <p:txBody>
          <a:bodyPr>
            <a:noAutofit/>
          </a:bodyPr>
          <a:lstStyle/>
          <a:p>
            <a:pPr marL="742950" indent="-742950" algn="l"/>
            <a:endParaRPr lang="en-US" dirty="0"/>
          </a:p>
          <a:p>
            <a:pPr marL="742950" indent="-742950" algn="l"/>
            <a:r>
              <a:rPr lang="en-US" dirty="0" err="1"/>
              <a:t>Halilovic</a:t>
            </a:r>
            <a:r>
              <a:rPr lang="en-US" dirty="0"/>
              <a:t>, J., </a:t>
            </a:r>
            <a:r>
              <a:rPr lang="en-US" dirty="0" err="1"/>
              <a:t>Heintz</a:t>
            </a:r>
            <a:r>
              <a:rPr lang="en-US" dirty="0"/>
              <a:t>, B. H., &amp; Brown, J. (2012). Risk factors for clinical failure in patients hospitalized with cellulitis and cutaneous abscess. Journal of Infection, 65(2), 128-134. Retrieved from http://</a:t>
            </a:r>
            <a:r>
              <a:rPr lang="en-US" dirty="0" err="1"/>
              <a:t>www.sciencedirect.com.ezproxy.lib.usf.edu</a:t>
            </a:r>
            <a:r>
              <a:rPr lang="en-US" dirty="0"/>
              <a:t>/science/article/</a:t>
            </a:r>
            <a:r>
              <a:rPr lang="en-US" dirty="0" err="1"/>
              <a:t>pii</a:t>
            </a:r>
            <a:r>
              <a:rPr lang="en-US" dirty="0"/>
              <a:t>/S016344531200076X</a:t>
            </a:r>
          </a:p>
          <a:p>
            <a:pPr algn="l"/>
            <a:endParaRPr lang="en-US" dirty="0"/>
          </a:p>
          <a:p>
            <a:pPr marL="692150" indent="-692150" algn="l"/>
            <a:r>
              <a:rPr lang="en-US" dirty="0" err="1"/>
              <a:t>Huether</a:t>
            </a:r>
            <a:r>
              <a:rPr lang="en-US" dirty="0"/>
              <a:t>, S. E., &amp; </a:t>
            </a:r>
            <a:r>
              <a:rPr lang="en-US" dirty="0" err="1"/>
              <a:t>McCance</a:t>
            </a:r>
            <a:r>
              <a:rPr lang="en-US" dirty="0"/>
              <a:t>, K. L. (2012). Understanding Pathophysiology. (pg. 1052). St. Louis MS: Mosby, Inc. </a:t>
            </a:r>
          </a:p>
          <a:p>
            <a:pPr marL="692150" indent="-692150" algn="l"/>
            <a:endParaRPr lang="en-US" dirty="0"/>
          </a:p>
          <a:p>
            <a:pPr marL="692150" indent="-692150" algn="l"/>
            <a:r>
              <a:rPr lang="en-US" dirty="0" smtClean="0"/>
              <a:t>NCLEX practice </a:t>
            </a:r>
            <a:r>
              <a:rPr lang="en-US" dirty="0"/>
              <a:t>test for skin and integumentary diseases part 2 answers and rationale. (2010, July 06). Retrieved from http://</a:t>
            </a:r>
            <a:r>
              <a:rPr lang="en-US" dirty="0" err="1"/>
              <a:t>nclexreviewers.com</a:t>
            </a:r>
            <a:r>
              <a:rPr lang="en-US" dirty="0"/>
              <a:t>/</a:t>
            </a:r>
            <a:r>
              <a:rPr lang="en-US" dirty="0" err="1"/>
              <a:t>nclex</a:t>
            </a:r>
            <a:r>
              <a:rPr lang="en-US" dirty="0"/>
              <a:t>-review/integumentary-diseases/nclex-practice-test-for-skin-and-integumentary-diseases-part-2-answers-and-rationale.html</a:t>
            </a:r>
            <a:endParaRPr lang="en-US" dirty="0"/>
          </a:p>
        </p:txBody>
      </p:sp>
      <p:sp>
        <p:nvSpPr>
          <p:cNvPr id="3" name="Title 2"/>
          <p:cNvSpPr>
            <a:spLocks noGrp="1"/>
          </p:cNvSpPr>
          <p:nvPr>
            <p:ph type="title"/>
          </p:nvPr>
        </p:nvSpPr>
        <p:spPr>
          <a:solidFill>
            <a:srgbClr val="BBA4AB"/>
          </a:solidFill>
        </p:spPr>
        <p:txBody>
          <a:bodyPr>
            <a:normAutofit/>
          </a:bodyPr>
          <a:lstStyle/>
          <a:p>
            <a:r>
              <a:rPr lang="en-US" sz="3600" dirty="0" smtClean="0"/>
              <a:t>references</a:t>
            </a:r>
            <a:endParaRPr lang="en-US" sz="3600" dirty="0"/>
          </a:p>
        </p:txBody>
      </p:sp>
    </p:spTree>
    <p:extLst>
      <p:ext uri="{BB962C8B-B14F-4D97-AF65-F5344CB8AC3E}">
        <p14:creationId xmlns:p14="http://schemas.microsoft.com/office/powerpoint/2010/main" val="1387306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pPr marL="342900" indent="-342900" algn="l">
              <a:buClr>
                <a:schemeClr val="tx1"/>
              </a:buClr>
              <a:buFont typeface="Wingdings" charset="2"/>
              <a:buChar char="v"/>
            </a:pPr>
            <a:r>
              <a:rPr lang="en-US" sz="2800" dirty="0" smtClean="0"/>
              <a:t>Infection of the skin (dermis and subcutaneous tissue)</a:t>
            </a:r>
          </a:p>
          <a:p>
            <a:pPr marL="342900" indent="-342900" algn="l">
              <a:buClr>
                <a:schemeClr val="tx1"/>
              </a:buClr>
              <a:buFont typeface="Wingdings" charset="2"/>
              <a:buChar char="v"/>
            </a:pPr>
            <a:r>
              <a:rPr lang="en-US" sz="2800" dirty="0" smtClean="0"/>
              <a:t>Usually caused by </a:t>
            </a:r>
            <a:r>
              <a:rPr lang="en-US" sz="2800" i="1" dirty="0"/>
              <a:t>Staphylococcus </a:t>
            </a:r>
            <a:r>
              <a:rPr lang="en-US" sz="2800" i="1" dirty="0" err="1"/>
              <a:t>aureus</a:t>
            </a:r>
            <a:r>
              <a:rPr lang="en-US" sz="2800" i="1" dirty="0"/>
              <a:t> </a:t>
            </a:r>
            <a:r>
              <a:rPr lang="en-US" sz="2800" dirty="0"/>
              <a:t>or </a:t>
            </a:r>
            <a:r>
              <a:rPr lang="en-US" sz="2800" i="1" dirty="0"/>
              <a:t>Streptococcus </a:t>
            </a:r>
            <a:r>
              <a:rPr lang="en-US" sz="2800" i="1" dirty="0" err="1" smtClean="0"/>
              <a:t>pyogenes</a:t>
            </a:r>
            <a:endParaRPr lang="en-US" sz="2800" i="1" dirty="0" smtClean="0"/>
          </a:p>
          <a:p>
            <a:pPr marL="342900" indent="-342900" algn="l">
              <a:buClr>
                <a:schemeClr val="tx1"/>
              </a:buClr>
              <a:buFont typeface="Wingdings" charset="2"/>
              <a:buChar char="v"/>
            </a:pPr>
            <a:r>
              <a:rPr lang="en-US" sz="2800" dirty="0" smtClean="0"/>
              <a:t>Infected Area:</a:t>
            </a:r>
          </a:p>
          <a:p>
            <a:pPr marL="1155700" lvl="8" indent="-342900" algn="l">
              <a:buClr>
                <a:schemeClr val="tx1"/>
              </a:buClr>
              <a:buFont typeface="Wingdings" charset="2"/>
              <a:buChar char="§"/>
            </a:pPr>
            <a:r>
              <a:rPr lang="en-US" sz="2800" dirty="0" smtClean="0"/>
              <a:t>Warm</a:t>
            </a:r>
          </a:p>
          <a:p>
            <a:pPr marL="1155700" lvl="8" indent="-342900" algn="l">
              <a:buClr>
                <a:schemeClr val="tx1"/>
              </a:buClr>
              <a:buFont typeface="Wingdings" charset="2"/>
              <a:buChar char="§"/>
            </a:pPr>
            <a:r>
              <a:rPr lang="en-US" sz="2800" dirty="0" smtClean="0"/>
              <a:t>Red</a:t>
            </a:r>
          </a:p>
          <a:p>
            <a:pPr marL="1155700" lvl="8" indent="-342900" algn="l">
              <a:buClr>
                <a:schemeClr val="tx1"/>
              </a:buClr>
              <a:buFont typeface="Wingdings" charset="2"/>
              <a:buChar char="§"/>
            </a:pPr>
            <a:r>
              <a:rPr lang="en-US" sz="2800" dirty="0" smtClean="0"/>
              <a:t>Swollen </a:t>
            </a:r>
          </a:p>
          <a:p>
            <a:pPr marL="1155700" lvl="8" indent="-342900" algn="l">
              <a:buClr>
                <a:schemeClr val="tx1"/>
              </a:buClr>
              <a:buFont typeface="Wingdings" charset="2"/>
              <a:buChar char="§"/>
            </a:pPr>
            <a:r>
              <a:rPr lang="en-US" sz="2800" dirty="0" smtClean="0"/>
              <a:t>Painful</a:t>
            </a:r>
          </a:p>
          <a:p>
            <a:pPr marL="342900" lvl="7" indent="-342900" algn="l">
              <a:buClr>
                <a:schemeClr val="tx1"/>
              </a:buClr>
              <a:buFont typeface="Wingdings" charset="2"/>
              <a:buChar char="§"/>
            </a:pPr>
            <a:r>
              <a:rPr lang="en-US" sz="1800" dirty="0" smtClean="0"/>
              <a:t>										</a:t>
            </a:r>
          </a:p>
          <a:p>
            <a:pPr marL="342900" indent="-342900" algn="l">
              <a:buClr>
                <a:schemeClr val="tx1"/>
              </a:buClr>
              <a:buFont typeface="Wingdings" charset="2"/>
              <a:buChar char="v"/>
            </a:pPr>
            <a:endParaRPr lang="en-US" sz="2800" dirty="0"/>
          </a:p>
        </p:txBody>
      </p:sp>
      <p:sp>
        <p:nvSpPr>
          <p:cNvPr id="3" name="Title 2"/>
          <p:cNvSpPr>
            <a:spLocks noGrp="1"/>
          </p:cNvSpPr>
          <p:nvPr>
            <p:ph type="title"/>
          </p:nvPr>
        </p:nvSpPr>
        <p:spPr>
          <a:xfrm>
            <a:off x="2390356" y="975360"/>
            <a:ext cx="4346420" cy="701040"/>
          </a:xfrm>
          <a:solidFill>
            <a:srgbClr val="BBA4AB"/>
          </a:solidFill>
        </p:spPr>
        <p:txBody>
          <a:bodyPr>
            <a:normAutofit fontScale="90000"/>
          </a:bodyPr>
          <a:lstStyle/>
          <a:p>
            <a:r>
              <a:rPr lang="en-US" sz="3600" dirty="0" smtClean="0"/>
              <a:t>Pathophysiology</a:t>
            </a:r>
            <a:endParaRPr lang="en-US" sz="3600" dirty="0"/>
          </a:p>
        </p:txBody>
      </p:sp>
      <p:pic>
        <p:nvPicPr>
          <p:cNvPr id="4" name="Picture 3"/>
          <p:cNvPicPr>
            <a:picLocks noChangeAspect="1"/>
          </p:cNvPicPr>
          <p:nvPr/>
        </p:nvPicPr>
        <p:blipFill>
          <a:blip r:embed="rId3"/>
          <a:stretch>
            <a:fillRect/>
          </a:stretch>
        </p:blipFill>
        <p:spPr>
          <a:xfrm>
            <a:off x="3467098" y="3627967"/>
            <a:ext cx="1748367" cy="3029147"/>
          </a:xfrm>
          <a:prstGeom prst="rect">
            <a:avLst/>
          </a:prstGeom>
        </p:spPr>
      </p:pic>
      <p:pic>
        <p:nvPicPr>
          <p:cNvPr id="5" name="Picture 4"/>
          <p:cNvPicPr>
            <a:picLocks noChangeAspect="1"/>
          </p:cNvPicPr>
          <p:nvPr/>
        </p:nvPicPr>
        <p:blipFill>
          <a:blip r:embed="rId4"/>
          <a:stretch>
            <a:fillRect/>
          </a:stretch>
        </p:blipFill>
        <p:spPr>
          <a:xfrm>
            <a:off x="5680060" y="4169834"/>
            <a:ext cx="3142206" cy="2230966"/>
          </a:xfrm>
          <a:prstGeom prst="rect">
            <a:avLst/>
          </a:prstGeom>
        </p:spPr>
      </p:pic>
      <p:sp>
        <p:nvSpPr>
          <p:cNvPr id="6" name="TextBox 5"/>
          <p:cNvSpPr txBox="1"/>
          <p:nvPr/>
        </p:nvSpPr>
        <p:spPr>
          <a:xfrm>
            <a:off x="6398728" y="6472448"/>
            <a:ext cx="2722808" cy="369332"/>
          </a:xfrm>
          <a:prstGeom prst="rect">
            <a:avLst/>
          </a:prstGeom>
          <a:noFill/>
        </p:spPr>
        <p:txBody>
          <a:bodyPr wrap="none" rtlCol="0">
            <a:spAutoFit/>
          </a:bodyPr>
          <a:lstStyle/>
          <a:p>
            <a:r>
              <a:rPr lang="en-US" dirty="0" smtClean="0"/>
              <a:t>(</a:t>
            </a:r>
            <a:r>
              <a:rPr lang="en-US" dirty="0" err="1" smtClean="0"/>
              <a:t>Huether</a:t>
            </a:r>
            <a:r>
              <a:rPr lang="en-US" dirty="0" smtClean="0"/>
              <a:t> </a:t>
            </a:r>
            <a:r>
              <a:rPr lang="en-US" dirty="0"/>
              <a:t>&amp; </a:t>
            </a:r>
            <a:r>
              <a:rPr lang="en-US" dirty="0" err="1"/>
              <a:t>McCance</a:t>
            </a:r>
            <a:r>
              <a:rPr lang="en-US" dirty="0"/>
              <a:t>, </a:t>
            </a:r>
            <a:r>
              <a:rPr lang="en-US" dirty="0" smtClean="0"/>
              <a:t>2012)</a:t>
            </a:r>
            <a:endParaRPr lang="en-US" dirty="0"/>
          </a:p>
        </p:txBody>
      </p:sp>
    </p:spTree>
    <p:extLst>
      <p:ext uri="{BB962C8B-B14F-4D97-AF65-F5344CB8AC3E}">
        <p14:creationId xmlns:p14="http://schemas.microsoft.com/office/powerpoint/2010/main" val="138730606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845730"/>
            <a:ext cx="5486400" cy="5181600"/>
          </a:xfrm>
        </p:spPr>
        <p:txBody>
          <a:bodyPr>
            <a:normAutofit fontScale="92500"/>
          </a:bodyPr>
          <a:lstStyle/>
          <a:p>
            <a:pPr marL="342900" indent="-342900" algn="l">
              <a:buFont typeface="Wingdings" charset="2"/>
              <a:buChar char="v"/>
            </a:pPr>
            <a:r>
              <a:rPr lang="en-US" sz="3600" dirty="0" smtClean="0"/>
              <a:t>Fever</a:t>
            </a:r>
          </a:p>
          <a:p>
            <a:pPr marL="342900" indent="-342900" algn="l">
              <a:buFont typeface="Wingdings" charset="2"/>
              <a:buChar char="v"/>
            </a:pPr>
            <a:r>
              <a:rPr lang="en-US" sz="3600" dirty="0" smtClean="0"/>
              <a:t>Pain or Tenderness in the affected area</a:t>
            </a:r>
          </a:p>
          <a:p>
            <a:pPr marL="342900" indent="-342900" algn="l">
              <a:buFont typeface="Wingdings" charset="2"/>
              <a:buChar char="v"/>
            </a:pPr>
            <a:r>
              <a:rPr lang="en-US" sz="3600" dirty="0" smtClean="0"/>
              <a:t>Skin redness or inflammation</a:t>
            </a:r>
          </a:p>
          <a:p>
            <a:pPr marL="342900" indent="-342900" algn="l">
              <a:buFont typeface="Wingdings" charset="2"/>
              <a:buChar char="v"/>
            </a:pPr>
            <a:r>
              <a:rPr lang="en-US" sz="3600" dirty="0" smtClean="0"/>
              <a:t>Skin sore or a rash </a:t>
            </a:r>
          </a:p>
          <a:p>
            <a:pPr marL="342900" indent="-342900" algn="l">
              <a:buFont typeface="Wingdings" charset="2"/>
              <a:buChar char="v"/>
            </a:pPr>
            <a:r>
              <a:rPr lang="en-US" sz="3600" dirty="0" smtClean="0"/>
              <a:t>Tight, glossy appearance of the skin</a:t>
            </a:r>
          </a:p>
          <a:p>
            <a:pPr marL="342900" indent="-342900" algn="l">
              <a:buFont typeface="Wingdings" charset="2"/>
              <a:buChar char="v"/>
            </a:pPr>
            <a:r>
              <a:rPr lang="en-US" sz="3600" dirty="0" smtClean="0"/>
              <a:t>Warm skin in area of redness</a:t>
            </a:r>
          </a:p>
          <a:p>
            <a:pPr marL="342900" indent="-342900" algn="l">
              <a:buFont typeface="Wingdings" charset="2"/>
              <a:buChar char="v"/>
            </a:pPr>
            <a:endParaRPr lang="en-US" sz="3600" dirty="0"/>
          </a:p>
          <a:p>
            <a:endParaRPr lang="en-US" sz="3600" dirty="0"/>
          </a:p>
        </p:txBody>
      </p:sp>
      <p:sp>
        <p:nvSpPr>
          <p:cNvPr id="3" name="Title 2"/>
          <p:cNvSpPr>
            <a:spLocks noGrp="1"/>
          </p:cNvSpPr>
          <p:nvPr>
            <p:ph type="title"/>
          </p:nvPr>
        </p:nvSpPr>
        <p:spPr>
          <a:xfrm>
            <a:off x="2078276" y="975360"/>
            <a:ext cx="4931780" cy="701040"/>
          </a:xfrm>
          <a:solidFill>
            <a:srgbClr val="BBA4AB"/>
          </a:solidFill>
        </p:spPr>
        <p:txBody>
          <a:bodyPr>
            <a:normAutofit/>
          </a:bodyPr>
          <a:lstStyle/>
          <a:p>
            <a:r>
              <a:rPr lang="en-US" sz="3600" dirty="0" smtClean="0"/>
              <a:t>Signs/Symptoms</a:t>
            </a:r>
            <a:endParaRPr lang="en-US" sz="3600" dirty="0"/>
          </a:p>
        </p:txBody>
      </p:sp>
      <p:pic>
        <p:nvPicPr>
          <p:cNvPr id="4" name="Picture 3"/>
          <p:cNvPicPr>
            <a:picLocks noChangeAspect="1"/>
          </p:cNvPicPr>
          <p:nvPr/>
        </p:nvPicPr>
        <p:blipFill>
          <a:blip r:embed="rId3"/>
          <a:stretch>
            <a:fillRect/>
          </a:stretch>
        </p:blipFill>
        <p:spPr>
          <a:xfrm>
            <a:off x="6265333" y="1845734"/>
            <a:ext cx="2540000" cy="1701800"/>
          </a:xfrm>
          <a:prstGeom prst="rect">
            <a:avLst/>
          </a:prstGeom>
        </p:spPr>
      </p:pic>
      <p:pic>
        <p:nvPicPr>
          <p:cNvPr id="5" name="Picture 4"/>
          <p:cNvPicPr>
            <a:picLocks noChangeAspect="1"/>
          </p:cNvPicPr>
          <p:nvPr/>
        </p:nvPicPr>
        <p:blipFill>
          <a:blip r:embed="rId4"/>
          <a:stretch>
            <a:fillRect/>
          </a:stretch>
        </p:blipFill>
        <p:spPr>
          <a:xfrm>
            <a:off x="6265333" y="3547534"/>
            <a:ext cx="2540000" cy="1752600"/>
          </a:xfrm>
          <a:prstGeom prst="rect">
            <a:avLst/>
          </a:prstGeom>
        </p:spPr>
      </p:pic>
      <p:pic>
        <p:nvPicPr>
          <p:cNvPr id="6" name="Picture 5"/>
          <p:cNvPicPr>
            <a:picLocks noChangeAspect="1"/>
          </p:cNvPicPr>
          <p:nvPr/>
        </p:nvPicPr>
        <p:blipFill>
          <a:blip r:embed="rId5"/>
          <a:stretch>
            <a:fillRect/>
          </a:stretch>
        </p:blipFill>
        <p:spPr>
          <a:xfrm>
            <a:off x="6265333" y="5181600"/>
            <a:ext cx="2540000" cy="1676400"/>
          </a:xfrm>
          <a:prstGeom prst="rect">
            <a:avLst/>
          </a:prstGeom>
        </p:spPr>
      </p:pic>
      <p:sp>
        <p:nvSpPr>
          <p:cNvPr id="7" name="TextBox 6"/>
          <p:cNvSpPr txBox="1"/>
          <p:nvPr/>
        </p:nvSpPr>
        <p:spPr>
          <a:xfrm>
            <a:off x="4451352" y="6413989"/>
            <a:ext cx="1877362" cy="646331"/>
          </a:xfrm>
          <a:prstGeom prst="rect">
            <a:avLst/>
          </a:prstGeom>
          <a:noFill/>
        </p:spPr>
        <p:txBody>
          <a:bodyPr wrap="none" rtlCol="0">
            <a:spAutoFit/>
          </a:bodyPr>
          <a:lstStyle/>
          <a:p>
            <a:r>
              <a:rPr lang="en-US" dirty="0"/>
              <a:t>(Gunderson, 2011)</a:t>
            </a:r>
          </a:p>
          <a:p>
            <a:endParaRPr lang="en-US" dirty="0"/>
          </a:p>
        </p:txBody>
      </p:sp>
    </p:spTree>
    <p:extLst>
      <p:ext uri="{BB962C8B-B14F-4D97-AF65-F5344CB8AC3E}">
        <p14:creationId xmlns:p14="http://schemas.microsoft.com/office/powerpoint/2010/main" val="1387306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11841" y="1972080"/>
            <a:ext cx="11074250" cy="4639684"/>
          </a:xfrm>
        </p:spPr>
        <p:txBody>
          <a:bodyPr>
            <a:noAutofit/>
          </a:bodyPr>
          <a:lstStyle/>
          <a:p>
            <a:pPr marL="457200" indent="-457200" algn="l">
              <a:buFont typeface="Wingdings" charset="2"/>
              <a:buChar char="v"/>
            </a:pPr>
            <a:r>
              <a:rPr lang="en-US" sz="2800" dirty="0" smtClean="0"/>
              <a:t>Diabetes</a:t>
            </a:r>
            <a:endParaRPr lang="en-US" sz="2800" dirty="0"/>
          </a:p>
          <a:p>
            <a:pPr marL="457200" indent="-457200" algn="l">
              <a:buFont typeface="Wingdings" charset="2"/>
              <a:buChar char="v"/>
            </a:pPr>
            <a:r>
              <a:rPr lang="en-US" sz="2800" dirty="0" smtClean="0"/>
              <a:t>Chronic Edema</a:t>
            </a:r>
            <a:endParaRPr lang="en-US" sz="2800" dirty="0"/>
          </a:p>
          <a:p>
            <a:pPr marL="457200" indent="-457200" algn="l">
              <a:buFont typeface="Wingdings" charset="2"/>
              <a:buChar char="v"/>
            </a:pPr>
            <a:r>
              <a:rPr lang="en-US" sz="2800" dirty="0" smtClean="0"/>
              <a:t>Insect bites/Animal bites</a:t>
            </a:r>
            <a:endParaRPr lang="en-US" sz="2800" dirty="0"/>
          </a:p>
          <a:p>
            <a:pPr marL="457200" indent="-457200" algn="l">
              <a:buFont typeface="Wingdings" charset="2"/>
              <a:buChar char="v"/>
            </a:pPr>
            <a:r>
              <a:rPr lang="en-US" sz="2800" dirty="0" smtClean="0"/>
              <a:t>Skin </a:t>
            </a:r>
            <a:r>
              <a:rPr lang="en-US" sz="2800" dirty="0"/>
              <a:t>trauma/ulcers</a:t>
            </a:r>
          </a:p>
          <a:p>
            <a:pPr marL="457200" indent="-457200" algn="l">
              <a:buFont typeface="Wingdings" charset="2"/>
              <a:buChar char="v"/>
            </a:pPr>
            <a:r>
              <a:rPr lang="en-US" sz="2800" dirty="0" smtClean="0"/>
              <a:t>Skin rash/Dry </a:t>
            </a:r>
            <a:r>
              <a:rPr lang="en-US" sz="2800" dirty="0"/>
              <a:t>skin</a:t>
            </a:r>
          </a:p>
          <a:p>
            <a:pPr marL="457200" indent="-457200" algn="l">
              <a:buFont typeface="Wingdings" charset="2"/>
              <a:buChar char="v"/>
            </a:pPr>
            <a:r>
              <a:rPr lang="en-US" sz="2800" dirty="0" smtClean="0"/>
              <a:t>Obesity</a:t>
            </a:r>
            <a:endParaRPr lang="en-US" sz="2800" dirty="0"/>
          </a:p>
          <a:p>
            <a:pPr marL="457200" indent="-457200" algn="l">
              <a:buFont typeface="Wingdings" charset="2"/>
              <a:buChar char="v"/>
            </a:pPr>
            <a:r>
              <a:rPr lang="en-US" sz="2800" dirty="0" smtClean="0"/>
              <a:t>Recent </a:t>
            </a:r>
            <a:r>
              <a:rPr lang="en-US" sz="2800" dirty="0"/>
              <a:t>surgery</a:t>
            </a:r>
          </a:p>
          <a:p>
            <a:pPr marL="457200" indent="-457200" algn="l">
              <a:buFont typeface="Wingdings" charset="2"/>
              <a:buChar char="v"/>
            </a:pPr>
            <a:r>
              <a:rPr lang="en-US" sz="2800" dirty="0" smtClean="0"/>
              <a:t>Cancer</a:t>
            </a:r>
            <a:r>
              <a:rPr lang="en-US" sz="2800" dirty="0"/>
              <a:t>, kidney and liver disease, peripheral vascular </a:t>
            </a:r>
            <a:r>
              <a:rPr lang="en-US" sz="2800" dirty="0" smtClean="0"/>
              <a:t>disease</a:t>
            </a:r>
            <a:endParaRPr lang="en-US" sz="2800" dirty="0"/>
          </a:p>
          <a:p>
            <a:pPr marL="457200" indent="-457200" algn="l">
              <a:buFont typeface="Wingdings" charset="2"/>
              <a:buChar char="v"/>
            </a:pPr>
            <a:r>
              <a:rPr lang="en-US" sz="2800" dirty="0" smtClean="0"/>
              <a:t>Alcoholism</a:t>
            </a:r>
            <a:endParaRPr lang="en-US" sz="2800" dirty="0"/>
          </a:p>
        </p:txBody>
      </p:sp>
      <p:sp>
        <p:nvSpPr>
          <p:cNvPr id="3" name="Title 2"/>
          <p:cNvSpPr>
            <a:spLocks noGrp="1"/>
          </p:cNvSpPr>
          <p:nvPr>
            <p:ph type="title"/>
          </p:nvPr>
        </p:nvSpPr>
        <p:spPr>
          <a:xfrm>
            <a:off x="457200" y="975360"/>
            <a:ext cx="8224372" cy="701040"/>
          </a:xfrm>
          <a:solidFill>
            <a:srgbClr val="BBA4AB"/>
          </a:solidFill>
        </p:spPr>
        <p:txBody>
          <a:bodyPr>
            <a:normAutofit/>
          </a:bodyPr>
          <a:lstStyle/>
          <a:p>
            <a:r>
              <a:rPr lang="en-US" sz="3600" dirty="0"/>
              <a:t>RISK FACTORS FOR CELLULITIS</a:t>
            </a:r>
          </a:p>
        </p:txBody>
      </p:sp>
      <p:sp>
        <p:nvSpPr>
          <p:cNvPr id="4" name="Rectangle 3"/>
          <p:cNvSpPr/>
          <p:nvPr/>
        </p:nvSpPr>
        <p:spPr>
          <a:xfrm>
            <a:off x="7266638" y="6488668"/>
            <a:ext cx="1877362" cy="369332"/>
          </a:xfrm>
          <a:prstGeom prst="rect">
            <a:avLst/>
          </a:prstGeom>
        </p:spPr>
        <p:txBody>
          <a:bodyPr wrap="none">
            <a:spAutoFit/>
          </a:bodyPr>
          <a:lstStyle/>
          <a:p>
            <a:r>
              <a:rPr lang="en-US" dirty="0"/>
              <a:t>(Gunderson, 2011)</a:t>
            </a:r>
          </a:p>
        </p:txBody>
      </p:sp>
    </p:spTree>
    <p:extLst>
      <p:ext uri="{BB962C8B-B14F-4D97-AF65-F5344CB8AC3E}">
        <p14:creationId xmlns:p14="http://schemas.microsoft.com/office/powerpoint/2010/main" val="138730606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716024"/>
            <a:ext cx="8229600" cy="4075176"/>
          </a:xfrm>
        </p:spPr>
        <p:txBody>
          <a:bodyPr>
            <a:noAutofit/>
          </a:bodyPr>
          <a:lstStyle/>
          <a:p>
            <a:pPr marL="342900" indent="-342900" algn="l">
              <a:buFont typeface="Wingdings" charset="2"/>
              <a:buChar char="v"/>
            </a:pPr>
            <a:r>
              <a:rPr lang="en-US" sz="3600" dirty="0" smtClean="0"/>
              <a:t>Rise in prevalence of Cellulitis </a:t>
            </a:r>
          </a:p>
          <a:p>
            <a:pPr marL="342900" indent="-342900" algn="l">
              <a:buFont typeface="Wingdings" charset="2"/>
              <a:buChar char="v"/>
            </a:pPr>
            <a:r>
              <a:rPr lang="en-US" sz="3600" dirty="0"/>
              <a:t>600,000 hospitalizations per year in the United States</a:t>
            </a:r>
          </a:p>
          <a:p>
            <a:pPr marL="342900" indent="-342900" algn="l">
              <a:buFont typeface="Wingdings" charset="2"/>
              <a:buChar char="v"/>
            </a:pPr>
            <a:r>
              <a:rPr lang="en-US" sz="3600" dirty="0" smtClean="0"/>
              <a:t>Hospitalization rate of 156.2 per 100,000 persons</a:t>
            </a:r>
          </a:p>
          <a:p>
            <a:pPr marL="342900" indent="-342900" algn="l">
              <a:buFont typeface="Wingdings" charset="2"/>
              <a:buChar char="v"/>
            </a:pPr>
            <a:r>
              <a:rPr lang="en-US" sz="3600" dirty="0" smtClean="0"/>
              <a:t>Risk factors identified, but not enough</a:t>
            </a:r>
          </a:p>
          <a:p>
            <a:pPr marL="342900" indent="-342900" algn="l">
              <a:buFont typeface="Wingdings" charset="2"/>
              <a:buChar char="v"/>
            </a:pPr>
            <a:r>
              <a:rPr lang="en-US" sz="3600" dirty="0" smtClean="0"/>
              <a:t>Understand strategies to identify patients at risk for clinical failure</a:t>
            </a:r>
          </a:p>
        </p:txBody>
      </p:sp>
      <p:sp>
        <p:nvSpPr>
          <p:cNvPr id="3" name="Title 2"/>
          <p:cNvSpPr>
            <a:spLocks noGrp="1"/>
          </p:cNvSpPr>
          <p:nvPr>
            <p:ph type="title"/>
          </p:nvPr>
        </p:nvSpPr>
        <p:spPr>
          <a:solidFill>
            <a:srgbClr val="BBA4AB"/>
          </a:solidFill>
        </p:spPr>
        <p:txBody>
          <a:bodyPr>
            <a:normAutofit/>
          </a:bodyPr>
          <a:lstStyle/>
          <a:p>
            <a:r>
              <a:rPr lang="en-US" sz="3600" dirty="0" smtClean="0"/>
              <a:t>Background </a:t>
            </a:r>
            <a:endParaRPr lang="en-US" sz="3600" dirty="0"/>
          </a:p>
        </p:txBody>
      </p:sp>
      <p:sp>
        <p:nvSpPr>
          <p:cNvPr id="4" name="TextBox 3"/>
          <p:cNvSpPr txBox="1"/>
          <p:nvPr/>
        </p:nvSpPr>
        <p:spPr>
          <a:xfrm>
            <a:off x="5884349" y="6360124"/>
            <a:ext cx="3259651" cy="646331"/>
          </a:xfrm>
          <a:prstGeom prst="rect">
            <a:avLst/>
          </a:prstGeom>
          <a:noFill/>
        </p:spPr>
        <p:txBody>
          <a:bodyPr wrap="none" rtlCol="0">
            <a:spAutoFit/>
          </a:bodyPr>
          <a:lstStyle/>
          <a:p>
            <a:r>
              <a:rPr lang="en-US" dirty="0"/>
              <a:t>(</a:t>
            </a:r>
            <a:r>
              <a:rPr lang="en-US" dirty="0" err="1"/>
              <a:t>Halilovic</a:t>
            </a:r>
            <a:r>
              <a:rPr lang="en-US" dirty="0"/>
              <a:t>, </a:t>
            </a:r>
            <a:r>
              <a:rPr lang="en-US" dirty="0" err="1"/>
              <a:t>Heintz</a:t>
            </a:r>
            <a:r>
              <a:rPr lang="en-US" dirty="0"/>
              <a:t> &amp; Brown, 2012)</a:t>
            </a:r>
          </a:p>
          <a:p>
            <a:endParaRPr lang="en-US" dirty="0"/>
          </a:p>
        </p:txBody>
      </p:sp>
    </p:spTree>
    <p:extLst>
      <p:ext uri="{BB962C8B-B14F-4D97-AF65-F5344CB8AC3E}">
        <p14:creationId xmlns:p14="http://schemas.microsoft.com/office/powerpoint/2010/main" val="1240157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716024"/>
            <a:ext cx="8482684" cy="4075176"/>
          </a:xfrm>
        </p:spPr>
        <p:txBody>
          <a:bodyPr>
            <a:noAutofit/>
          </a:bodyPr>
          <a:lstStyle/>
          <a:p>
            <a:pPr marL="342900" indent="-342900" algn="l">
              <a:buFont typeface="Wingdings" charset="2"/>
              <a:buChar char="v"/>
            </a:pPr>
            <a:r>
              <a:rPr lang="en-US" sz="3600" dirty="0" smtClean="0"/>
              <a:t>University of California, Davis Medical Center</a:t>
            </a:r>
          </a:p>
          <a:p>
            <a:pPr marL="342900" indent="-342900" algn="l">
              <a:buFont typeface="Wingdings" charset="2"/>
              <a:buChar char="v"/>
            </a:pPr>
            <a:r>
              <a:rPr lang="en-US" sz="3600" dirty="0" smtClean="0"/>
              <a:t>249 cases reported</a:t>
            </a:r>
          </a:p>
          <a:p>
            <a:pPr algn="l"/>
            <a:r>
              <a:rPr lang="en-US" sz="3600" dirty="0" smtClean="0"/>
              <a:t>	-Overal</a:t>
            </a:r>
            <a:r>
              <a:rPr lang="en-US" sz="3600" dirty="0" smtClean="0"/>
              <a:t>l population was large and obese</a:t>
            </a:r>
          </a:p>
          <a:p>
            <a:pPr algn="l"/>
            <a:r>
              <a:rPr lang="en-US" sz="3600" dirty="0" smtClean="0"/>
              <a:t>	-82% admitted directly to ER</a:t>
            </a:r>
          </a:p>
          <a:p>
            <a:pPr algn="l"/>
            <a:r>
              <a:rPr lang="en-US" sz="3600" dirty="0" smtClean="0"/>
              <a:t>	-115 cases of Lower extremity cellulitis</a:t>
            </a:r>
          </a:p>
          <a:p>
            <a:pPr algn="l"/>
            <a:r>
              <a:rPr lang="en-US" sz="3600" dirty="0"/>
              <a:t>	</a:t>
            </a:r>
            <a:r>
              <a:rPr lang="en-US" sz="3600" dirty="0" smtClean="0"/>
              <a:t>-64 cases of Upper extremity Cellulitis</a:t>
            </a:r>
          </a:p>
          <a:p>
            <a:pPr algn="l"/>
            <a:r>
              <a:rPr lang="en-US" sz="3600" dirty="0"/>
              <a:t>	</a:t>
            </a:r>
            <a:r>
              <a:rPr lang="en-US" sz="3600" dirty="0" smtClean="0"/>
              <a:t>-101 patients had an abscess </a:t>
            </a:r>
            <a:endParaRPr lang="en-US" sz="3600" dirty="0" smtClean="0"/>
          </a:p>
          <a:p>
            <a:pPr marL="342900" indent="-342900" algn="l">
              <a:buFont typeface="Wingdings" charset="2"/>
              <a:buChar char="v"/>
            </a:pPr>
            <a:endParaRPr lang="en-US" sz="3600" dirty="0"/>
          </a:p>
        </p:txBody>
      </p:sp>
      <p:sp>
        <p:nvSpPr>
          <p:cNvPr id="3" name="Title 2"/>
          <p:cNvSpPr>
            <a:spLocks noGrp="1"/>
          </p:cNvSpPr>
          <p:nvPr>
            <p:ph type="title"/>
          </p:nvPr>
        </p:nvSpPr>
        <p:spPr>
          <a:solidFill>
            <a:srgbClr val="BBA4AB"/>
          </a:solidFill>
        </p:spPr>
        <p:txBody>
          <a:bodyPr>
            <a:normAutofit/>
          </a:bodyPr>
          <a:lstStyle/>
          <a:p>
            <a:r>
              <a:rPr lang="en-US" sz="3600" dirty="0" smtClean="0"/>
              <a:t>Case Study</a:t>
            </a:r>
            <a:endParaRPr lang="en-US" sz="3600" dirty="0"/>
          </a:p>
        </p:txBody>
      </p:sp>
      <p:sp>
        <p:nvSpPr>
          <p:cNvPr id="4" name="Rectangle 3"/>
          <p:cNvSpPr/>
          <p:nvPr/>
        </p:nvSpPr>
        <p:spPr>
          <a:xfrm>
            <a:off x="5970909" y="6516381"/>
            <a:ext cx="3259651" cy="369332"/>
          </a:xfrm>
          <a:prstGeom prst="rect">
            <a:avLst/>
          </a:prstGeom>
        </p:spPr>
        <p:txBody>
          <a:bodyPr wrap="none">
            <a:spAutoFit/>
          </a:bodyPr>
          <a:lstStyle/>
          <a:p>
            <a:r>
              <a:rPr lang="en-US" dirty="0"/>
              <a:t>(</a:t>
            </a:r>
            <a:r>
              <a:rPr lang="en-US" dirty="0" err="1"/>
              <a:t>Halilovic</a:t>
            </a:r>
            <a:r>
              <a:rPr lang="en-US" dirty="0"/>
              <a:t>, </a:t>
            </a:r>
            <a:r>
              <a:rPr lang="en-US" dirty="0" err="1"/>
              <a:t>Heintz</a:t>
            </a:r>
            <a:r>
              <a:rPr lang="en-US" dirty="0"/>
              <a:t> &amp; Brown, 2012)</a:t>
            </a:r>
          </a:p>
        </p:txBody>
      </p:sp>
    </p:spTree>
    <p:extLst>
      <p:ext uri="{BB962C8B-B14F-4D97-AF65-F5344CB8AC3E}">
        <p14:creationId xmlns:p14="http://schemas.microsoft.com/office/powerpoint/2010/main" val="1375360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716024"/>
            <a:ext cx="8229600" cy="4075176"/>
          </a:xfrm>
        </p:spPr>
        <p:txBody>
          <a:bodyPr>
            <a:noAutofit/>
          </a:bodyPr>
          <a:lstStyle/>
          <a:p>
            <a:pPr marL="342900" indent="-342900" algn="l">
              <a:buFont typeface="Wingdings" charset="2"/>
              <a:buChar char="v"/>
            </a:pPr>
            <a:r>
              <a:rPr lang="en-US" sz="3600" dirty="0" smtClean="0"/>
              <a:t>Dartmouth General Hospital in Nova Scotia</a:t>
            </a:r>
          </a:p>
          <a:p>
            <a:pPr marL="342900" indent="-342900" algn="l">
              <a:buFont typeface="Wingdings" charset="2"/>
              <a:buChar char="v"/>
            </a:pPr>
            <a:r>
              <a:rPr lang="en-US" sz="3600" dirty="0" smtClean="0"/>
              <a:t>November 1</a:t>
            </a:r>
            <a:r>
              <a:rPr lang="en-US" sz="3600" baseline="30000" dirty="0" smtClean="0"/>
              <a:t>st</a:t>
            </a:r>
            <a:r>
              <a:rPr lang="en-US" sz="3600" dirty="0" smtClean="0"/>
              <a:t>, 2009 to October 31</a:t>
            </a:r>
            <a:r>
              <a:rPr lang="en-US" sz="3600" baseline="30000" dirty="0" smtClean="0"/>
              <a:t>st</a:t>
            </a:r>
            <a:r>
              <a:rPr lang="en-US" sz="3600" dirty="0" smtClean="0"/>
              <a:t>, 2010</a:t>
            </a:r>
          </a:p>
          <a:p>
            <a:pPr marL="342900" indent="-342900" algn="l">
              <a:buFont typeface="Wingdings" charset="2"/>
              <a:buChar char="v"/>
            </a:pPr>
            <a:r>
              <a:rPr lang="en-US" sz="3600" dirty="0" smtClean="0"/>
              <a:t>36,000 emergency visits/year</a:t>
            </a:r>
          </a:p>
          <a:p>
            <a:pPr marL="342900" indent="-342900" algn="l">
              <a:buFont typeface="Wingdings" charset="2"/>
              <a:buChar char="v"/>
            </a:pPr>
            <a:r>
              <a:rPr lang="en-US" sz="3600" dirty="0" smtClean="0"/>
              <a:t>272 patients diagnosed with cellulitis</a:t>
            </a:r>
          </a:p>
          <a:p>
            <a:pPr marL="342900" indent="-342900" algn="l">
              <a:buFont typeface="Wingdings" charset="2"/>
              <a:buChar char="v"/>
            </a:pPr>
            <a:r>
              <a:rPr lang="en-US" sz="3600" dirty="0" smtClean="0"/>
              <a:t>Average Age: 48</a:t>
            </a:r>
          </a:p>
          <a:p>
            <a:pPr marL="342900" lvl="1" indent="-342900" algn="l">
              <a:buFont typeface="Wingdings" charset="2"/>
              <a:buChar char="v"/>
            </a:pPr>
            <a:r>
              <a:rPr lang="en-US" sz="3600" dirty="0" smtClean="0"/>
              <a:t>48.1%=Female</a:t>
            </a:r>
          </a:p>
          <a:p>
            <a:pPr marL="342900" lvl="1" indent="-342900" algn="l">
              <a:buFont typeface="Wingdings" charset="2"/>
              <a:buChar char="v"/>
            </a:pPr>
            <a:r>
              <a:rPr lang="en-US" sz="3600" dirty="0" smtClean="0"/>
              <a:t>51.9% =Male</a:t>
            </a:r>
          </a:p>
          <a:p>
            <a:pPr marL="342900" indent="-342900" algn="l">
              <a:buFont typeface="Wingdings" charset="2"/>
              <a:buChar char="v"/>
            </a:pPr>
            <a:endParaRPr lang="en-US" sz="3600" dirty="0"/>
          </a:p>
        </p:txBody>
      </p:sp>
      <p:sp>
        <p:nvSpPr>
          <p:cNvPr id="3" name="Title 2"/>
          <p:cNvSpPr>
            <a:spLocks noGrp="1"/>
          </p:cNvSpPr>
          <p:nvPr>
            <p:ph type="title"/>
          </p:nvPr>
        </p:nvSpPr>
        <p:spPr>
          <a:solidFill>
            <a:srgbClr val="BBA4AB"/>
          </a:solidFill>
        </p:spPr>
        <p:txBody>
          <a:bodyPr>
            <a:normAutofit/>
          </a:bodyPr>
          <a:lstStyle/>
          <a:p>
            <a:r>
              <a:rPr lang="en-US" sz="3600" dirty="0" smtClean="0"/>
              <a:t>Case Study</a:t>
            </a:r>
            <a:endParaRPr lang="en-US" sz="3600" dirty="0"/>
          </a:p>
        </p:txBody>
      </p:sp>
      <p:sp>
        <p:nvSpPr>
          <p:cNvPr id="4" name="TextBox 3"/>
          <p:cNvSpPr txBox="1"/>
          <p:nvPr/>
        </p:nvSpPr>
        <p:spPr>
          <a:xfrm>
            <a:off x="4907368" y="6347133"/>
            <a:ext cx="4311697" cy="646331"/>
          </a:xfrm>
          <a:prstGeom prst="rect">
            <a:avLst/>
          </a:prstGeom>
          <a:noFill/>
        </p:spPr>
        <p:txBody>
          <a:bodyPr wrap="none" rtlCol="0">
            <a:spAutoFit/>
          </a:bodyPr>
          <a:lstStyle/>
          <a:p>
            <a:r>
              <a:rPr lang="en-US" dirty="0"/>
              <a:t>(Campbell, Burton-Macleod, &amp; </a:t>
            </a:r>
            <a:r>
              <a:rPr lang="en-US" dirty="0" err="1"/>
              <a:t>Howlett</a:t>
            </a:r>
            <a:r>
              <a:rPr lang="en-US" dirty="0"/>
              <a:t> 2009)</a:t>
            </a:r>
          </a:p>
          <a:p>
            <a:endParaRPr lang="en-US" dirty="0"/>
          </a:p>
        </p:txBody>
      </p:sp>
    </p:spTree>
    <p:extLst>
      <p:ext uri="{BB962C8B-B14F-4D97-AF65-F5344CB8AC3E}">
        <p14:creationId xmlns:p14="http://schemas.microsoft.com/office/powerpoint/2010/main" val="1387306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808359"/>
            <a:ext cx="8229600" cy="5181601"/>
          </a:xfrm>
        </p:spPr>
        <p:txBody>
          <a:bodyPr>
            <a:normAutofit/>
          </a:bodyPr>
          <a:lstStyle/>
          <a:p>
            <a:pPr marL="342900" indent="-342900" algn="l">
              <a:buFont typeface="Wingdings" charset="2"/>
              <a:buChar char="v"/>
            </a:pPr>
            <a:r>
              <a:rPr lang="en-US" sz="2800" dirty="0"/>
              <a:t>Ineffective peripheral tissue perfusion r/t edema </a:t>
            </a:r>
            <a:endParaRPr lang="en-US" sz="2800" dirty="0" smtClean="0"/>
          </a:p>
          <a:p>
            <a:pPr algn="l"/>
            <a:r>
              <a:rPr lang="en-US" sz="2800" dirty="0" smtClean="0"/>
              <a:t>	-monitor vital signs</a:t>
            </a:r>
          </a:p>
          <a:p>
            <a:pPr algn="l"/>
            <a:r>
              <a:rPr lang="en-US" sz="2800" dirty="0"/>
              <a:t>	</a:t>
            </a:r>
            <a:r>
              <a:rPr lang="en-US" sz="2800" dirty="0" smtClean="0"/>
              <a:t>-check pulses</a:t>
            </a:r>
          </a:p>
          <a:p>
            <a:pPr marL="342900" indent="-342900" algn="l">
              <a:buFont typeface="Wingdings" charset="2"/>
              <a:buChar char="v"/>
            </a:pPr>
            <a:r>
              <a:rPr lang="en-US" sz="2800" dirty="0" smtClean="0"/>
              <a:t>Acute </a:t>
            </a:r>
            <a:r>
              <a:rPr lang="en-US" sz="2800" dirty="0"/>
              <a:t>pain r/t edema and inflammation of tissues </a:t>
            </a:r>
            <a:endParaRPr lang="en-US" sz="2800" dirty="0" smtClean="0"/>
          </a:p>
          <a:p>
            <a:pPr lvl="1" algn="l"/>
            <a:r>
              <a:rPr lang="en-US" sz="2600" dirty="0"/>
              <a:t>	</a:t>
            </a:r>
            <a:r>
              <a:rPr lang="en-US" sz="2600" dirty="0" smtClean="0"/>
              <a:t>-assess pain level</a:t>
            </a:r>
          </a:p>
          <a:p>
            <a:pPr lvl="1" algn="l"/>
            <a:r>
              <a:rPr lang="en-US" sz="2600" dirty="0"/>
              <a:t>	</a:t>
            </a:r>
            <a:r>
              <a:rPr lang="en-US" sz="2600" dirty="0" smtClean="0"/>
              <a:t>-control pain with medication </a:t>
            </a:r>
          </a:p>
          <a:p>
            <a:pPr lvl="1" algn="l"/>
            <a:r>
              <a:rPr lang="en-US" sz="2600" dirty="0"/>
              <a:t>	</a:t>
            </a:r>
            <a:r>
              <a:rPr lang="en-US" sz="2600" dirty="0" smtClean="0"/>
              <a:t>-patient comfort</a:t>
            </a:r>
            <a:endParaRPr lang="en-US" sz="2800" dirty="0" smtClean="0"/>
          </a:p>
          <a:p>
            <a:pPr marL="342900" indent="-342900" algn="l">
              <a:buFont typeface="Wingdings" charset="2"/>
              <a:buChar char="v"/>
            </a:pPr>
            <a:r>
              <a:rPr lang="en-US" sz="2800" dirty="0" smtClean="0"/>
              <a:t>Risk </a:t>
            </a:r>
            <a:r>
              <a:rPr lang="en-US" sz="2800" dirty="0"/>
              <a:t>for infection r/t improper wound healing </a:t>
            </a:r>
            <a:endParaRPr lang="en-US" sz="2600" dirty="0"/>
          </a:p>
          <a:p>
            <a:pPr algn="l"/>
            <a:r>
              <a:rPr lang="en-US" sz="2600" dirty="0"/>
              <a:t>	</a:t>
            </a:r>
            <a:r>
              <a:rPr lang="en-US" sz="2600" dirty="0" smtClean="0"/>
              <a:t>-Patient Teaching</a:t>
            </a:r>
            <a:endParaRPr lang="en-US" sz="2800" dirty="0" smtClean="0"/>
          </a:p>
        </p:txBody>
      </p:sp>
      <p:sp>
        <p:nvSpPr>
          <p:cNvPr id="3" name="Title 2"/>
          <p:cNvSpPr>
            <a:spLocks noGrp="1"/>
          </p:cNvSpPr>
          <p:nvPr>
            <p:ph type="title"/>
          </p:nvPr>
        </p:nvSpPr>
        <p:spPr>
          <a:xfrm>
            <a:off x="2118738" y="975360"/>
            <a:ext cx="4709882" cy="701040"/>
          </a:xfrm>
          <a:solidFill>
            <a:srgbClr val="BBA4AB"/>
          </a:solidFill>
        </p:spPr>
        <p:txBody>
          <a:bodyPr>
            <a:normAutofit fontScale="90000"/>
          </a:bodyPr>
          <a:lstStyle/>
          <a:p>
            <a:r>
              <a:rPr lang="en-US" sz="3600" dirty="0" smtClean="0"/>
              <a:t>Nursing Diagnosis</a:t>
            </a:r>
            <a:endParaRPr lang="en-US" sz="3600" dirty="0"/>
          </a:p>
        </p:txBody>
      </p:sp>
      <p:sp>
        <p:nvSpPr>
          <p:cNvPr id="4" name="TextBox 3"/>
          <p:cNvSpPr txBox="1"/>
          <p:nvPr/>
        </p:nvSpPr>
        <p:spPr>
          <a:xfrm>
            <a:off x="5779173" y="6354390"/>
            <a:ext cx="3546264" cy="461665"/>
          </a:xfrm>
          <a:prstGeom prst="rect">
            <a:avLst/>
          </a:prstGeom>
          <a:noFill/>
        </p:spPr>
        <p:txBody>
          <a:bodyPr wrap="square" rtlCol="0">
            <a:spAutoFit/>
          </a:bodyPr>
          <a:lstStyle/>
          <a:p>
            <a:r>
              <a:rPr lang="en-US" sz="2400" dirty="0" smtClean="0"/>
              <a:t>(Ackley </a:t>
            </a:r>
            <a:r>
              <a:rPr lang="en-US" sz="2400" dirty="0"/>
              <a:t>B, </a:t>
            </a:r>
            <a:r>
              <a:rPr lang="en-US" sz="2400" dirty="0" err="1"/>
              <a:t>Ladwig</a:t>
            </a:r>
            <a:r>
              <a:rPr lang="en-US" sz="2400" dirty="0"/>
              <a:t> </a:t>
            </a:r>
            <a:r>
              <a:rPr lang="en-US" sz="2400" dirty="0" smtClean="0"/>
              <a:t>G, 2010)</a:t>
            </a:r>
            <a:endParaRPr lang="en-US" sz="2400" dirty="0"/>
          </a:p>
        </p:txBody>
      </p:sp>
    </p:spTree>
    <p:extLst>
      <p:ext uri="{BB962C8B-B14F-4D97-AF65-F5344CB8AC3E}">
        <p14:creationId xmlns:p14="http://schemas.microsoft.com/office/powerpoint/2010/main" val="138730606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 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Black Tie.thmx</Template>
  <TotalTime>3860</TotalTime>
  <Words>1930</Words>
  <Application>Microsoft Macintosh PowerPoint</Application>
  <PresentationFormat>On-screen Show (4:3)</PresentationFormat>
  <Paragraphs>268</Paragraphs>
  <Slides>27</Slides>
  <Notes>12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Black Tie</vt:lpstr>
      <vt:lpstr>PowerPoint Presentation</vt:lpstr>
      <vt:lpstr>Objectives</vt:lpstr>
      <vt:lpstr>Pathophysiology</vt:lpstr>
      <vt:lpstr>Signs/Symptoms</vt:lpstr>
      <vt:lpstr>RISK FACTORS FOR CELLULITIS</vt:lpstr>
      <vt:lpstr>Background </vt:lpstr>
      <vt:lpstr>Case Study</vt:lpstr>
      <vt:lpstr>Case Study</vt:lpstr>
      <vt:lpstr>Nursing Diagnosis</vt:lpstr>
      <vt:lpstr>Tests/Lab Values</vt:lpstr>
      <vt:lpstr>Medications</vt:lpstr>
      <vt:lpstr>Treatment</vt:lpstr>
      <vt:lpstr>My patient </vt:lpstr>
      <vt:lpstr>My patient </vt:lpstr>
      <vt:lpstr>My patient </vt:lpstr>
      <vt:lpstr>Question 1</vt:lpstr>
      <vt:lpstr>Question 1</vt:lpstr>
      <vt:lpstr>Question 2</vt:lpstr>
      <vt:lpstr>Question 2</vt:lpstr>
      <vt:lpstr>Question 3</vt:lpstr>
      <vt:lpstr>Question 3</vt:lpstr>
      <vt:lpstr>Question 4</vt:lpstr>
      <vt:lpstr>Question 4</vt:lpstr>
      <vt:lpstr>Question 5</vt:lpstr>
      <vt:lpstr>Question 5</vt:lpstr>
      <vt:lpstr>References</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Kevina Desai</dc:creator>
  <cp:lastModifiedBy>Kevina Desai</cp:lastModifiedBy>
  <cp:revision>38</cp:revision>
  <dcterms:created xsi:type="dcterms:W3CDTF">2012-11-10T21:03:53Z</dcterms:created>
  <dcterms:modified xsi:type="dcterms:W3CDTF">2012-11-14T01:03:08Z</dcterms:modified>
</cp:coreProperties>
</file>