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1" r:id="rId4"/>
    <p:sldId id="258" r:id="rId5"/>
    <p:sldId id="267" r:id="rId6"/>
    <p:sldId id="259" r:id="rId7"/>
    <p:sldId id="269" r:id="rId8"/>
    <p:sldId id="265" r:id="rId9"/>
    <p:sldId id="266" r:id="rId10"/>
    <p:sldId id="272" r:id="rId11"/>
    <p:sldId id="273" r:id="rId12"/>
    <p:sldId id="274" r:id="rId13"/>
    <p:sldId id="277" r:id="rId14"/>
    <p:sldId id="276" r:id="rId15"/>
    <p:sldId id="278" r:id="rId16"/>
    <p:sldId id="270" r:id="rId17"/>
    <p:sldId id="271" r:id="rId18"/>
    <p:sldId id="262" r:id="rId19"/>
    <p:sldId id="263" r:id="rId20"/>
    <p:sldId id="264" r:id="rId21"/>
    <p:sldId id="279" r:id="rId22"/>
    <p:sldId id="280" r:id="rId23"/>
    <p:sldId id="282" r:id="rId24"/>
    <p:sldId id="283" r:id="rId25"/>
    <p:sldId id="284"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4" autoAdjust="0"/>
  </p:normalViewPr>
  <p:slideViewPr>
    <p:cSldViewPr snapToGrid="0" snapToObjects="1">
      <p:cViewPr varScale="1">
        <p:scale>
          <a:sx n="80" d="100"/>
          <a:sy n="80" d="100"/>
        </p:scale>
        <p:origin x="-18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EBDD17-9957-1240-84CE-1D7732CA8EA7}" type="datetimeFigureOut">
              <a:rPr lang="en-US" smtClean="0"/>
              <a:t>4/7/13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C64E2-A49C-E241-9D27-C001E2504506}" type="slidenum">
              <a:rPr lang="en-US" smtClean="0"/>
              <a:t>‹#›</a:t>
            </a:fld>
            <a:endParaRPr lang="en-US"/>
          </a:p>
        </p:txBody>
      </p:sp>
    </p:spTree>
    <p:extLst>
      <p:ext uri="{BB962C8B-B14F-4D97-AF65-F5344CB8AC3E}">
        <p14:creationId xmlns:p14="http://schemas.microsoft.com/office/powerpoint/2010/main" val="484990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cdc.gov/cholestero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C64E2-A49C-E241-9D27-C001E2504506}" type="slidenum">
              <a:rPr lang="en-US" smtClean="0"/>
              <a:t>1</a:t>
            </a:fld>
            <a:endParaRPr lang="en-US"/>
          </a:p>
        </p:txBody>
      </p:sp>
    </p:spTree>
    <p:extLst>
      <p:ext uri="{BB962C8B-B14F-4D97-AF65-F5344CB8AC3E}">
        <p14:creationId xmlns:p14="http://schemas.microsoft.com/office/powerpoint/2010/main" val="47646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rPr>
              <a:t>Most common complication following MI is arrhythmias which are present in 80% of MI patients. The most common cause of death usually V-fib</a:t>
            </a:r>
          </a:p>
          <a:p>
            <a:pPr eaLnBrk="1" hangingPunct="1">
              <a:tabLst>
                <a:tab pos="1768475" algn="l"/>
              </a:tabLst>
            </a:pPr>
            <a:r>
              <a:rPr lang="en-US" dirty="0" smtClean="0">
                <a:latin typeface="Times New Roman" charset="0"/>
              </a:rPr>
              <a:t>CHF: pumping action of the heart is diminished.  Inadequate CO(</a:t>
            </a:r>
            <a:r>
              <a:rPr lang="en-US" dirty="0" err="1" smtClean="0">
                <a:latin typeface="Times New Roman" charset="0"/>
              </a:rPr>
              <a:t>isnt</a:t>
            </a:r>
            <a:r>
              <a:rPr lang="en-US" dirty="0" smtClean="0">
                <a:latin typeface="Times New Roman" charset="0"/>
              </a:rPr>
              <a:t> meeting demands of CO of body) and pulmonary edema.</a:t>
            </a:r>
          </a:p>
          <a:p>
            <a:pPr eaLnBrk="1" hangingPunct="1"/>
            <a:r>
              <a:rPr lang="en-US" sz="1200" dirty="0" smtClean="0">
                <a:latin typeface="Times New Roman" charset="0"/>
              </a:rPr>
              <a:t>Cardiogenic shock: severe LV failure, renal failure, worsened myocardial ischemia. </a:t>
            </a:r>
          </a:p>
          <a:p>
            <a:pPr eaLnBrk="1" hangingPunct="1"/>
            <a:r>
              <a:rPr lang="en-US" sz="1200" dirty="0" smtClean="0">
                <a:latin typeface="Times New Roman" charset="0"/>
              </a:rPr>
              <a:t>Pericarditis may occur 2-3 days post-MI as a complication of infarction. S/S: Chest pain aggravated by inspiration, coughing, and upper body movement. Pain relieved by sitting in a forward 	position. Heard as a friction rub. Best heard with diaphragm of stethoscope over lower sternal border. ST-T wave elevations on ECG indicating inflammation. </a:t>
            </a:r>
            <a:r>
              <a:rPr lang="en-US" sz="1200" dirty="0" err="1" smtClean="0">
                <a:latin typeface="Times New Roman" charset="0"/>
              </a:rPr>
              <a:t>Tx</a:t>
            </a:r>
            <a:r>
              <a:rPr lang="en-US" sz="1200" dirty="0" smtClean="0">
                <a:latin typeface="Times New Roman" charset="0"/>
              </a:rPr>
              <a:t>: ASA, steroids, or NSAID</a:t>
            </a:r>
            <a:r>
              <a:rPr lang="ja-JP" altLang="en-US" sz="1200" dirty="0" smtClean="0">
                <a:latin typeface="Times New Roman" charset="0"/>
              </a:rPr>
              <a:t>’</a:t>
            </a:r>
            <a:r>
              <a:rPr lang="en-US" altLang="ja-JP" sz="1200" dirty="0" smtClean="0">
                <a:latin typeface="Times New Roman" charset="0"/>
              </a:rPr>
              <a:t>s.</a:t>
            </a:r>
          </a:p>
          <a:p>
            <a:pPr eaLnBrk="1" hangingPunct="1"/>
            <a:r>
              <a:rPr lang="en-US" dirty="0" smtClean="0">
                <a:latin typeface="Times New Roman" charset="0"/>
              </a:rPr>
              <a:t>PE: due to immobility. Source may be leg veins or the damaged endocardium.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10</a:t>
            </a:fld>
            <a:endParaRPr lang="en-US"/>
          </a:p>
        </p:txBody>
      </p:sp>
    </p:spTree>
    <p:extLst>
      <p:ext uri="{BB962C8B-B14F-4D97-AF65-F5344CB8AC3E}">
        <p14:creationId xmlns:p14="http://schemas.microsoft.com/office/powerpoint/2010/main" val="208171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C64E2-A49C-E241-9D27-C001E2504506}" type="slidenum">
              <a:rPr lang="en-US" smtClean="0"/>
              <a:t>11</a:t>
            </a:fld>
            <a:endParaRPr lang="en-US"/>
          </a:p>
        </p:txBody>
      </p:sp>
    </p:spTree>
    <p:extLst>
      <p:ext uri="{BB962C8B-B14F-4D97-AF65-F5344CB8AC3E}">
        <p14:creationId xmlns:p14="http://schemas.microsoft.com/office/powerpoint/2010/main" val="162535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12</a:t>
            </a:fld>
            <a:endParaRPr lang="en-US"/>
          </a:p>
        </p:txBody>
      </p:sp>
    </p:spTree>
    <p:extLst>
      <p:ext uri="{BB962C8B-B14F-4D97-AF65-F5344CB8AC3E}">
        <p14:creationId xmlns:p14="http://schemas.microsoft.com/office/powerpoint/2010/main" val="368261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National Heart, Lung, and Blood Institute (NHLBI), 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14</a:t>
            </a:fld>
            <a:endParaRPr lang="en-US"/>
          </a:p>
        </p:txBody>
      </p:sp>
    </p:spTree>
    <p:extLst>
      <p:ext uri="{BB962C8B-B14F-4D97-AF65-F5344CB8AC3E}">
        <p14:creationId xmlns:p14="http://schemas.microsoft.com/office/powerpoint/2010/main" val="181236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dirty="0" smtClean="0">
                <a:solidFill>
                  <a:schemeClr val="tx1"/>
                </a:solidFill>
                <a:latin typeface="+mn-lt"/>
                <a:ea typeface="+mn-ea"/>
                <a:cs typeface="+mn-cs"/>
              </a:rPr>
              <a:t>(</a:t>
            </a:r>
            <a:r>
              <a:rPr lang="fi-FI" sz="1200" kern="1200" dirty="0" err="1" smtClean="0">
                <a:solidFill>
                  <a:schemeClr val="tx1"/>
                </a:solidFill>
                <a:latin typeface="+mn-lt"/>
                <a:ea typeface="+mn-ea"/>
                <a:cs typeface="+mn-cs"/>
              </a:rPr>
              <a:t>Gao</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Xu</a:t>
            </a:r>
            <a:r>
              <a:rPr lang="fi-FI" sz="1200" kern="1200" dirty="0" smtClean="0">
                <a:solidFill>
                  <a:schemeClr val="tx1"/>
                </a:solidFill>
                <a:latin typeface="+mn-lt"/>
                <a:ea typeface="+mn-ea"/>
                <a:cs typeface="+mn-cs"/>
              </a:rPr>
              <a:t> &amp; </a:t>
            </a:r>
            <a:r>
              <a:rPr lang="fi-FI" sz="1200" kern="1200" dirty="0" err="1" smtClean="0">
                <a:solidFill>
                  <a:schemeClr val="tx1"/>
                </a:solidFill>
                <a:latin typeface="+mn-lt"/>
                <a:ea typeface="+mn-ea"/>
                <a:cs typeface="+mn-cs"/>
              </a:rPr>
              <a:t>Shi</a:t>
            </a:r>
            <a:r>
              <a:rPr lang="fi-FI" sz="1200" kern="1200" dirty="0" smtClean="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16</a:t>
            </a:fld>
            <a:endParaRPr lang="en-US"/>
          </a:p>
        </p:txBody>
      </p:sp>
    </p:spTree>
    <p:extLst>
      <p:ext uri="{BB962C8B-B14F-4D97-AF65-F5344CB8AC3E}">
        <p14:creationId xmlns:p14="http://schemas.microsoft.com/office/powerpoint/2010/main" val="92521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High-sensitivity C-reactive protein is assessing the inflammatory level of vascular disease and predicting future risk of vascular events, like MI’s and strokes</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rPr>
              <a:t>Troponin are what we use to determine cardiac muscle damage-if you have STEMI you have positive troponin,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(Centers for Disease Control and Prevention CDC, 2009)</a:t>
            </a:r>
            <a:endParaRPr lang="en-US" dirty="0" smtClean="0">
              <a:latin typeface="Times New Roman" charset="0"/>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4FC64E2-A49C-E241-9D27-C001E2504506}" type="slidenum">
              <a:rPr lang="en-US" smtClean="0"/>
              <a:t>17</a:t>
            </a:fld>
            <a:endParaRPr lang="en-US"/>
          </a:p>
        </p:txBody>
      </p:sp>
    </p:spTree>
    <p:extLst>
      <p:ext uri="{BB962C8B-B14F-4D97-AF65-F5344CB8AC3E}">
        <p14:creationId xmlns:p14="http://schemas.microsoft.com/office/powerpoint/2010/main" val="137025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ECD or EKG (electrocardiogram)</a:t>
            </a:r>
            <a:r>
              <a:rPr lang="en-US" sz="1200" kern="1200" dirty="0" smtClean="0">
                <a:solidFill>
                  <a:schemeClr val="tx1"/>
                </a:solidFill>
                <a:effectLst/>
                <a:latin typeface="+mn-lt"/>
                <a:ea typeface="+mn-ea"/>
                <a:cs typeface="+mn-cs"/>
              </a:rPr>
              <a:t>-Measures the electrical activity, rate, and regularity of your heartbeat.</a:t>
            </a:r>
          </a:p>
          <a:p>
            <a:r>
              <a:rPr lang="en-US" sz="1200" b="1" u="sng" kern="1200" dirty="0" smtClean="0">
                <a:solidFill>
                  <a:schemeClr val="tx1"/>
                </a:solidFill>
                <a:effectLst/>
                <a:latin typeface="+mn-lt"/>
                <a:ea typeface="+mn-ea"/>
                <a:cs typeface="+mn-cs"/>
              </a:rPr>
              <a:t>Echocardiogram</a:t>
            </a:r>
            <a:r>
              <a:rPr lang="en-US" sz="1200" kern="1200" dirty="0" smtClean="0">
                <a:solidFill>
                  <a:schemeClr val="tx1"/>
                </a:solidFill>
                <a:effectLst/>
                <a:latin typeface="+mn-lt"/>
                <a:ea typeface="+mn-ea"/>
                <a:cs typeface="+mn-cs"/>
              </a:rPr>
              <a:t>	Uses ultrasound to create a picture of the heart.</a:t>
            </a:r>
          </a:p>
          <a:p>
            <a:r>
              <a:rPr lang="en-US" sz="1200" b="1" u="sng" kern="1200" dirty="0" smtClean="0">
                <a:solidFill>
                  <a:schemeClr val="tx1"/>
                </a:solidFill>
                <a:effectLst/>
                <a:latin typeface="+mn-lt"/>
                <a:ea typeface="+mn-ea"/>
                <a:cs typeface="+mn-cs"/>
              </a:rPr>
              <a:t>Exercise stress test</a:t>
            </a:r>
            <a:r>
              <a:rPr lang="en-US" sz="1200" b="1"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Measures your heart rate while you walk on a treadmill. This helps to determine how well your heart is working when it has to pump more blood.</a:t>
            </a:r>
          </a:p>
          <a:p>
            <a:r>
              <a:rPr lang="en-US" sz="1200" b="1" u="sng" kern="1200" dirty="0" smtClean="0">
                <a:solidFill>
                  <a:schemeClr val="tx1"/>
                </a:solidFill>
                <a:effectLst/>
                <a:latin typeface="+mn-lt"/>
                <a:ea typeface="+mn-ea"/>
                <a:cs typeface="+mn-cs"/>
              </a:rPr>
              <a:t>Chest X-ray</a:t>
            </a:r>
            <a:r>
              <a:rPr lang="en-US" sz="1200" kern="1200" dirty="0" smtClean="0">
                <a:solidFill>
                  <a:schemeClr val="tx1"/>
                </a:solidFill>
                <a:effectLst/>
                <a:latin typeface="+mn-lt"/>
                <a:ea typeface="+mn-ea"/>
                <a:cs typeface="+mn-cs"/>
              </a:rPr>
              <a:t>	Creates a picture of the heart, lungs, and other organs in the chest.</a:t>
            </a:r>
          </a:p>
          <a:p>
            <a:r>
              <a:rPr lang="en-US" sz="1200" b="1" u="sng" kern="1200" dirty="0" smtClean="0">
                <a:solidFill>
                  <a:schemeClr val="tx1"/>
                </a:solidFill>
                <a:effectLst/>
                <a:latin typeface="+mn-lt"/>
                <a:ea typeface="+mn-ea"/>
                <a:cs typeface="+mn-cs"/>
              </a:rPr>
              <a:t>Cardiac catheterization</a:t>
            </a:r>
            <a:r>
              <a:rPr lang="en-US" sz="1200" kern="1200" dirty="0" smtClean="0">
                <a:solidFill>
                  <a:schemeClr val="tx1"/>
                </a:solidFill>
                <a:effectLst/>
                <a:latin typeface="+mn-lt"/>
                <a:ea typeface="+mn-ea"/>
                <a:cs typeface="+mn-cs"/>
              </a:rPr>
              <a:t>	Checks the inside of your arteries for blockage by threading a thin, flexible tube through an artery in the groin, arm, or neck to reach the coronary artery. Can measure blood pressure and flow in the heart's chambers, collect blood samples from the heart, or inject dye into the coronary arteries.</a:t>
            </a:r>
          </a:p>
          <a:p>
            <a:r>
              <a:rPr lang="en-US" sz="1200" b="1" u="sng" kern="1200" dirty="0" smtClean="0">
                <a:solidFill>
                  <a:schemeClr val="tx1"/>
                </a:solidFill>
                <a:effectLst/>
                <a:latin typeface="+mn-lt"/>
                <a:ea typeface="+mn-ea"/>
                <a:cs typeface="+mn-cs"/>
              </a:rPr>
              <a:t>Coronary angiogram</a:t>
            </a:r>
            <a:r>
              <a:rPr lang="en-US" sz="1200" kern="1200" dirty="0" smtClean="0">
                <a:solidFill>
                  <a:schemeClr val="tx1"/>
                </a:solidFill>
                <a:effectLst/>
                <a:latin typeface="+mn-lt"/>
                <a:ea typeface="+mn-ea"/>
                <a:cs typeface="+mn-cs"/>
              </a:rPr>
              <a:t>	Monitors blockage and flow of blood through the heart. Uses X-rays to detect dye injected via cardiac catheterization.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(Centers for Disease Control and Prevention CDC, 2009)</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McPerson</a:t>
            </a:r>
            <a:r>
              <a:rPr lang="en-US" sz="1200" kern="1200" dirty="0" smtClean="0">
                <a:solidFill>
                  <a:schemeClr val="tx1"/>
                </a:solidFill>
                <a:latin typeface="+mn-lt"/>
                <a:ea typeface="+mn-ea"/>
                <a:cs typeface="+mn-cs"/>
              </a:rPr>
              <a:t>, 2012)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18</a:t>
            </a:fld>
            <a:endParaRPr lang="en-US"/>
          </a:p>
        </p:txBody>
      </p:sp>
    </p:spTree>
    <p:extLst>
      <p:ext uri="{BB962C8B-B14F-4D97-AF65-F5344CB8AC3E}">
        <p14:creationId xmlns:p14="http://schemas.microsoft.com/office/powerpoint/2010/main" val="532654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McPerson</a:t>
            </a:r>
            <a:r>
              <a:rPr lang="en-US" sz="1200" kern="1200" dirty="0" smtClean="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19</a:t>
            </a:fld>
            <a:endParaRPr lang="en-US"/>
          </a:p>
        </p:txBody>
      </p:sp>
    </p:spTree>
    <p:extLst>
      <p:ext uri="{BB962C8B-B14F-4D97-AF65-F5344CB8AC3E}">
        <p14:creationId xmlns:p14="http://schemas.microsoft.com/office/powerpoint/2010/main" val="80699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Right Coronary Artery (RCA)</a:t>
            </a:r>
          </a:p>
          <a:p>
            <a:pPr eaLnBrk="1" hangingPunct="1"/>
            <a:r>
              <a:rPr lang="en-US" dirty="0" smtClean="0">
                <a:latin typeface="Arial" charset="0"/>
              </a:rPr>
              <a:t>Left Main (LMA) Massive </a:t>
            </a:r>
            <a:r>
              <a:rPr lang="en-US" dirty="0" err="1" smtClean="0">
                <a:latin typeface="Arial" charset="0"/>
              </a:rPr>
              <a:t>Anteriolateral</a:t>
            </a:r>
            <a:r>
              <a:rPr lang="en-US" dirty="0" smtClean="0">
                <a:latin typeface="Arial" charset="0"/>
              </a:rPr>
              <a:t>.  </a:t>
            </a:r>
            <a:r>
              <a:rPr lang="ja-JP" altLang="en-US" dirty="0" smtClean="0">
                <a:latin typeface="Arial" charset="0"/>
              </a:rPr>
              <a:t>“</a:t>
            </a:r>
            <a:r>
              <a:rPr lang="en-US" altLang="ja-JP" dirty="0" err="1" smtClean="0">
                <a:latin typeface="Arial" charset="0"/>
              </a:rPr>
              <a:t>widowmaker</a:t>
            </a:r>
            <a:r>
              <a:rPr lang="ja-JP" altLang="en-US" dirty="0" smtClean="0">
                <a:latin typeface="Arial" charset="0"/>
              </a:rPr>
              <a:t>”</a:t>
            </a:r>
            <a:r>
              <a:rPr lang="en-US" altLang="ja-JP" dirty="0" smtClean="0">
                <a:latin typeface="Arial" charset="0"/>
              </a:rPr>
              <a:t>.</a:t>
            </a:r>
            <a:endParaRPr lang="en-US" dirty="0" smtClean="0">
              <a:latin typeface="Arial" charset="0"/>
            </a:endParaRPr>
          </a:p>
          <a:p>
            <a:pPr eaLnBrk="1" hangingPunct="1"/>
            <a:r>
              <a:rPr lang="en-US" dirty="0" smtClean="0">
                <a:latin typeface="Arial" charset="0"/>
              </a:rPr>
              <a:t>Left Anterior Descending (LAD) Anterior wall.</a:t>
            </a:r>
          </a:p>
          <a:p>
            <a:pPr eaLnBrk="1" hangingPunct="1"/>
            <a:r>
              <a:rPr lang="en-US" dirty="0" smtClean="0">
                <a:latin typeface="Arial" charset="0"/>
              </a:rPr>
              <a:t>Circumflex Lateral and posterior wall.</a:t>
            </a:r>
          </a:p>
          <a:p>
            <a:endParaRPr lang="en-US" dirty="0" smtClean="0"/>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McPerson</a:t>
            </a:r>
            <a:r>
              <a:rPr lang="en-US" sz="1200" kern="1200" dirty="0" smtClean="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20</a:t>
            </a:fld>
            <a:endParaRPr lang="en-US"/>
          </a:p>
        </p:txBody>
      </p:sp>
    </p:spTree>
    <p:extLst>
      <p:ext uri="{BB962C8B-B14F-4D97-AF65-F5344CB8AC3E}">
        <p14:creationId xmlns:p14="http://schemas.microsoft.com/office/powerpoint/2010/main" val="2477734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(Ackley, 2010)</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21</a:t>
            </a:fld>
            <a:endParaRPr lang="en-US"/>
          </a:p>
        </p:txBody>
      </p:sp>
    </p:spTree>
    <p:extLst>
      <p:ext uri="{BB962C8B-B14F-4D97-AF65-F5344CB8AC3E}">
        <p14:creationId xmlns:p14="http://schemas.microsoft.com/office/powerpoint/2010/main" val="32796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C64E2-A49C-E241-9D27-C001E2504506}" type="slidenum">
              <a:rPr lang="en-US" smtClean="0"/>
              <a:t>2</a:t>
            </a:fld>
            <a:endParaRPr lang="en-US"/>
          </a:p>
        </p:txBody>
      </p:sp>
    </p:spTree>
    <p:extLst>
      <p:ext uri="{BB962C8B-B14F-4D97-AF65-F5344CB8AC3E}">
        <p14:creationId xmlns:p14="http://schemas.microsoft.com/office/powerpoint/2010/main" val="261169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(Ackley, 2010)</a:t>
            </a:r>
          </a:p>
          <a:p>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22</a:t>
            </a:fld>
            <a:endParaRPr lang="en-US"/>
          </a:p>
        </p:txBody>
      </p:sp>
    </p:spTree>
    <p:extLst>
      <p:ext uri="{BB962C8B-B14F-4D97-AF65-F5344CB8AC3E}">
        <p14:creationId xmlns:p14="http://schemas.microsoft.com/office/powerpoint/2010/main" val="372636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 This procedure requires an informed consent because it involves injection of a radiopaque dye into the blood vessel. The risk of allergic reaction and possible anaphylaxis is serious and must be assessed before the procedure.</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23</a:t>
            </a:fld>
            <a:endParaRPr lang="en-US"/>
          </a:p>
        </p:txBody>
      </p:sp>
    </p:spTree>
    <p:extLst>
      <p:ext uri="{BB962C8B-B14F-4D97-AF65-F5344CB8AC3E}">
        <p14:creationId xmlns:p14="http://schemas.microsoft.com/office/powerpoint/2010/main" val="592809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Although obtaining the ECG, chest x-ray, and blood work are all important, the nurse’s priority action would be to relieve the crushing chest pain.</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24</a:t>
            </a:fld>
            <a:endParaRPr lang="en-US"/>
          </a:p>
        </p:txBody>
      </p:sp>
    </p:spTree>
    <p:extLst>
      <p:ext uri="{BB962C8B-B14F-4D97-AF65-F5344CB8AC3E}">
        <p14:creationId xmlns:p14="http://schemas.microsoft.com/office/powerpoint/2010/main" val="417166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 The correct protocol for nitroglycerin used involves immediate administration, with subsequent doses taken at 5-minute intervals as needed, for a total dose of 3 tablets. Sublingual nitroglycerin appears in the blood stream within 2 to 3 minutes and is metabolized within about 10 minutes.</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25</a:t>
            </a:fld>
            <a:endParaRPr lang="en-US"/>
          </a:p>
        </p:txBody>
      </p:sp>
    </p:spTree>
    <p:extLst>
      <p:ext uri="{BB962C8B-B14F-4D97-AF65-F5344CB8AC3E}">
        <p14:creationId xmlns:p14="http://schemas.microsoft.com/office/powerpoint/2010/main" val="32602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26</a:t>
            </a:fld>
            <a:endParaRPr lang="en-US"/>
          </a:p>
        </p:txBody>
      </p:sp>
    </p:spTree>
    <p:extLst>
      <p:ext uri="{BB962C8B-B14F-4D97-AF65-F5344CB8AC3E}">
        <p14:creationId xmlns:p14="http://schemas.microsoft.com/office/powerpoint/2010/main" val="214375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Coronary artery disease occurs when a substance called plaque builds up in the arteries that supply blood to the heart (called coronary arteries). Plaque is made up of </a:t>
            </a:r>
            <a:r>
              <a:rPr lang="en-US" sz="1200" kern="1200" dirty="0" smtClean="0">
                <a:solidFill>
                  <a:schemeClr val="tx1"/>
                </a:solidFill>
                <a:effectLst/>
                <a:latin typeface="+mn-lt"/>
                <a:ea typeface="+mn-ea"/>
                <a:cs typeface="+mn-cs"/>
              </a:rPr>
              <a:t>cholesterol deposits, which can accumulate in your arteries. When this happens, your arteries can narrow over time. This process is called atherosclerosis.</a:t>
            </a:r>
          </a:p>
          <a:p>
            <a:endParaRPr lang="en-US" sz="1200" u="none"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rPr>
              <a:t>Plaque buildup can cause angina, the most common symptom of CAD,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because the heart muscle doesn't get enough blood. Over time, CAD can weaken the heart muscle. This may lead to heart failure, a serious condition where the heart can't pump blood the way that it should. An irregular heartbeat, or arrhythmia, can also develop.</a:t>
            </a:r>
          </a:p>
          <a:p>
            <a:r>
              <a:rPr lang="en-US" sz="1200" kern="1200" dirty="0" smtClean="0">
                <a:solidFill>
                  <a:schemeClr val="tx1"/>
                </a:solidFill>
                <a:latin typeface="+mn-lt"/>
                <a:ea typeface="+mn-ea"/>
                <a:cs typeface="+mn-cs"/>
              </a:rPr>
              <a:t>For some people, the first sign of CAD is a heart attack. A heart attack occurs when plaque totally blocks an artery carrying blood to the heart. It also can happen if a plaque deposit breaks off and clots a coronary artery.</a:t>
            </a:r>
          </a:p>
          <a:p>
            <a:endParaRPr lang="en-US" sz="1200" kern="1200" dirty="0" smtClean="0">
              <a:solidFill>
                <a:schemeClr val="tx1"/>
              </a:solidFill>
              <a:latin typeface="+mn-lt"/>
              <a:ea typeface="+mn-ea"/>
              <a:cs typeface="+mn-cs"/>
            </a:endParaRPr>
          </a:p>
          <a:p>
            <a:r>
              <a:rPr lang="fi-FI" sz="1200" kern="1200" dirty="0" smtClean="0">
                <a:solidFill>
                  <a:schemeClr val="tx1"/>
                </a:solidFill>
                <a:latin typeface="+mn-lt"/>
                <a:ea typeface="+mn-ea"/>
                <a:cs typeface="+mn-cs"/>
              </a:rPr>
              <a:t>(</a:t>
            </a:r>
            <a:r>
              <a:rPr lang="fi-FI" sz="1200" kern="1200" dirty="0" err="1" smtClean="0">
                <a:solidFill>
                  <a:schemeClr val="tx1"/>
                </a:solidFill>
                <a:latin typeface="+mn-lt"/>
                <a:ea typeface="+mn-ea"/>
                <a:cs typeface="+mn-cs"/>
              </a:rPr>
              <a:t>Gao</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Xu</a:t>
            </a:r>
            <a:r>
              <a:rPr lang="fi-FI" sz="1200" kern="1200" dirty="0" smtClean="0">
                <a:solidFill>
                  <a:schemeClr val="tx1"/>
                </a:solidFill>
                <a:latin typeface="+mn-lt"/>
                <a:ea typeface="+mn-ea"/>
                <a:cs typeface="+mn-cs"/>
              </a:rPr>
              <a:t> &amp; </a:t>
            </a:r>
            <a:r>
              <a:rPr lang="fi-FI" sz="1200" kern="1200" dirty="0" err="1" smtClean="0">
                <a:solidFill>
                  <a:schemeClr val="tx1"/>
                </a:solidFill>
                <a:latin typeface="+mn-lt"/>
                <a:ea typeface="+mn-ea"/>
                <a:cs typeface="+mn-cs"/>
              </a:rPr>
              <a:t>Shi</a:t>
            </a:r>
            <a:r>
              <a:rPr lang="fi-FI" sz="1200" kern="1200" dirty="0" smtClean="0">
                <a:solidFill>
                  <a:schemeClr val="tx1"/>
                </a:solidFill>
                <a:latin typeface="+mn-lt"/>
                <a:ea typeface="+mn-ea"/>
                <a:cs typeface="+mn-cs"/>
              </a:rPr>
              <a:t>, 2012)</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4FC64E2-A49C-E241-9D27-C001E2504506}" type="slidenum">
              <a:rPr lang="en-US" smtClean="0"/>
              <a:t>3</a:t>
            </a:fld>
            <a:endParaRPr lang="en-US"/>
          </a:p>
        </p:txBody>
      </p:sp>
    </p:spTree>
    <p:extLst>
      <p:ext uri="{BB962C8B-B14F-4D97-AF65-F5344CB8AC3E}">
        <p14:creationId xmlns:p14="http://schemas.microsoft.com/office/powerpoint/2010/main" val="297239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Chronic process that begins during adolescence and slowly progresses throughout life.</a:t>
            </a:r>
            <a:r>
              <a:rPr lang="en-US" baseline="0" dirty="0" smtClean="0"/>
              <a:t> </a:t>
            </a:r>
            <a:r>
              <a:rPr lang="en-US" sz="1200" dirty="0" smtClean="0">
                <a:latin typeface="Times New Roman" charset="0"/>
              </a:rPr>
              <a:t>Observed by age 15 and increase with age. Believed to be reversible.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Endothelial injury predisposes to lipid deposits(plague) and platelet activation</a:t>
            </a:r>
            <a:endParaRPr lang="en-US" dirty="0" smtClean="0"/>
          </a:p>
          <a:p>
            <a:pPr marL="0" indent="0" eaLnBrk="1" hangingPunct="1">
              <a:buFontTx/>
              <a:buNone/>
              <a:defRPr/>
            </a:pPr>
            <a:r>
              <a:rPr lang="en-US" sz="1200" dirty="0" smtClean="0">
                <a:latin typeface="Times New Roman" charset="0"/>
              </a:rPr>
              <a:t>Fatty streaks:</a:t>
            </a:r>
            <a:r>
              <a:rPr lang="en-US" sz="1200" baseline="0" dirty="0" smtClean="0">
                <a:latin typeface="Times New Roman" charset="0"/>
              </a:rPr>
              <a:t> </a:t>
            </a:r>
            <a:r>
              <a:rPr lang="en-US" sz="1200" dirty="0" smtClean="0">
                <a:latin typeface="Times New Roman" charset="0"/>
              </a:rPr>
              <a:t>streaks of fat develop in the  smooth muscle cells of the blood vessel—turn yellow. </a:t>
            </a:r>
          </a:p>
          <a:p>
            <a:pPr marL="0" indent="0" eaLnBrk="1" hangingPunct="1">
              <a:buFontTx/>
              <a:buNone/>
              <a:defRPr/>
            </a:pPr>
            <a:r>
              <a:rPr lang="en-US" sz="1200" dirty="0" smtClean="0">
                <a:latin typeface="Times New Roman" charset="0"/>
              </a:rPr>
              <a:t>Platelets release growth factors cause smooth muscle proliferation which further traps lipids.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r>
              <a:rPr lang="en-US" dirty="0" err="1" smtClean="0"/>
              <a:t>Huether</a:t>
            </a:r>
            <a:r>
              <a:rPr lang="en-US" dirty="0" smtClean="0"/>
              <a:t>, S. E., &amp; </a:t>
            </a:r>
            <a:r>
              <a:rPr lang="en-US" dirty="0" err="1" smtClean="0"/>
              <a:t>McCance</a:t>
            </a:r>
            <a:r>
              <a:rPr lang="en-US" dirty="0" smtClean="0"/>
              <a:t>, K. L.,</a:t>
            </a:r>
            <a:r>
              <a:rPr lang="en-US" baseline="0" dirty="0" smtClean="0"/>
              <a:t> </a:t>
            </a:r>
            <a:r>
              <a:rPr lang="en-US" dirty="0" smtClean="0"/>
              <a:t>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4</a:t>
            </a:fld>
            <a:endParaRPr lang="en-US"/>
          </a:p>
        </p:txBody>
      </p:sp>
    </p:spTree>
    <p:extLst>
      <p:ext uri="{BB962C8B-B14F-4D97-AF65-F5344CB8AC3E}">
        <p14:creationId xmlns:p14="http://schemas.microsoft.com/office/powerpoint/2010/main" val="184845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heartdisease</a:t>
            </a:r>
            <a:r>
              <a:rPr lang="en-US" dirty="0" smtClean="0"/>
              <a:t>/</a:t>
            </a:r>
            <a:r>
              <a:rPr lang="en-US" dirty="0" err="1" smtClean="0"/>
              <a:t>coronary_ad.htm</a:t>
            </a:r>
            <a:r>
              <a:rPr lang="en-US" dirty="0" smtClean="0"/>
              <a:t> </a:t>
            </a:r>
          </a:p>
          <a:p>
            <a:endParaRPr lang="en-US" dirty="0" smtClean="0"/>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Rimmerman</a:t>
            </a:r>
            <a:r>
              <a:rPr lang="en-US" sz="1200" kern="1200" dirty="0" smtClean="0">
                <a:solidFill>
                  <a:schemeClr val="tx1"/>
                </a:solidFill>
                <a:latin typeface="+mn-lt"/>
                <a:ea typeface="+mn-ea"/>
                <a:cs typeface="+mn-cs"/>
              </a:rPr>
              <a:t>, 2011), </a:t>
            </a:r>
            <a:r>
              <a:rPr lang="fi-FI" sz="1200" kern="1200" dirty="0" smtClean="0">
                <a:solidFill>
                  <a:schemeClr val="tx1"/>
                </a:solidFill>
                <a:latin typeface="+mn-lt"/>
                <a:ea typeface="+mn-ea"/>
                <a:cs typeface="+mn-cs"/>
              </a:rPr>
              <a:t>(</a:t>
            </a:r>
            <a:r>
              <a:rPr lang="fi-FI" sz="1200" kern="1200" dirty="0" err="1" smtClean="0">
                <a:solidFill>
                  <a:schemeClr val="tx1"/>
                </a:solidFill>
                <a:latin typeface="+mn-lt"/>
                <a:ea typeface="+mn-ea"/>
                <a:cs typeface="+mn-cs"/>
              </a:rPr>
              <a:t>Gao</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Xu</a:t>
            </a:r>
            <a:r>
              <a:rPr lang="fi-FI" sz="1200" kern="1200" dirty="0" smtClean="0">
                <a:solidFill>
                  <a:schemeClr val="tx1"/>
                </a:solidFill>
                <a:latin typeface="+mn-lt"/>
                <a:ea typeface="+mn-ea"/>
                <a:cs typeface="+mn-cs"/>
              </a:rPr>
              <a:t> &amp; </a:t>
            </a:r>
            <a:r>
              <a:rPr lang="fi-FI" sz="1200" kern="1200" dirty="0" err="1" smtClean="0">
                <a:solidFill>
                  <a:schemeClr val="tx1"/>
                </a:solidFill>
                <a:latin typeface="+mn-lt"/>
                <a:ea typeface="+mn-ea"/>
                <a:cs typeface="+mn-cs"/>
              </a:rPr>
              <a:t>Shi</a:t>
            </a:r>
            <a:r>
              <a:rPr lang="fi-FI" sz="1200" kern="1200" dirty="0" smtClean="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5</a:t>
            </a:fld>
            <a:endParaRPr lang="en-US"/>
          </a:p>
        </p:txBody>
      </p:sp>
    </p:spTree>
    <p:extLst>
      <p:ext uri="{BB962C8B-B14F-4D97-AF65-F5344CB8AC3E}">
        <p14:creationId xmlns:p14="http://schemas.microsoft.com/office/powerpoint/2010/main" val="272755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Unmodifiable</a:t>
            </a:r>
            <a:r>
              <a:rPr lang="en-US" dirty="0" smtClean="0"/>
              <a:t>:</a:t>
            </a:r>
            <a:r>
              <a:rPr lang="en-US" baseline="0" dirty="0" smtClean="0"/>
              <a:t>    these are things we cant control</a:t>
            </a:r>
          </a:p>
          <a:p>
            <a:r>
              <a:rPr lang="en-US" baseline="0" dirty="0" smtClean="0"/>
              <a:t>		     with Genetic Inheritance, if your asking questions and they say their family has a history of it, you always want to ask the age of onset</a:t>
            </a:r>
          </a:p>
          <a:p>
            <a:pPr marL="228600" indent="-228600" eaLnBrk="1" hangingPunct="1">
              <a:defRPr/>
            </a:pPr>
            <a:endParaRPr lang="en-US" baseline="0" dirty="0" smtClean="0"/>
          </a:p>
          <a:p>
            <a:pPr marL="228600" indent="-228600" eaLnBrk="1" hangingPunct="1">
              <a:defRPr/>
            </a:pPr>
            <a:endParaRPr lang="en-US" baseline="0" dirty="0" smtClean="0"/>
          </a:p>
          <a:p>
            <a:pPr marL="228600" indent="-228600" eaLnBrk="1" hangingPunct="1">
              <a:defRPr/>
            </a:pPr>
            <a:r>
              <a:rPr lang="en-US" baseline="0" dirty="0" smtClean="0"/>
              <a:t>Modifiable:         </a:t>
            </a:r>
            <a:r>
              <a:rPr lang="en-US" dirty="0" smtClean="0">
                <a:latin typeface="Times New Roman" charset="0"/>
              </a:rPr>
              <a:t>Elevated serum cholesterol of more than 200mg/dl associated with risk of developing CAD.</a:t>
            </a:r>
          </a:p>
          <a:p>
            <a:pPr marL="228600" indent="-228600" eaLnBrk="1" hangingPunct="1">
              <a:defRPr/>
            </a:pPr>
            <a:r>
              <a:rPr lang="en-US" dirty="0" smtClean="0">
                <a:latin typeface="Times New Roman" charset="0"/>
              </a:rPr>
              <a:t>			     Risk of developing CAD is six times higher in smokers than non-smokers. Risk is proportional to the number of cigarettes smoked.</a:t>
            </a:r>
          </a:p>
          <a:p>
            <a:pPr marL="228600" indent="-228600" eaLnBrk="1" hangingPunct="1">
              <a:defRPr/>
            </a:pPr>
            <a:r>
              <a:rPr lang="en-US" dirty="0" smtClean="0">
                <a:latin typeface="Times New Roman" charset="0"/>
              </a:rPr>
              <a:t>			     As obesity increases, the heart grows in size, causes increased myocardial oxygen consumption. </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44FC64E2-A49C-E241-9D27-C001E2504506}" type="slidenum">
              <a:rPr lang="en-US" smtClean="0"/>
              <a:t>6</a:t>
            </a:fld>
            <a:endParaRPr lang="en-US"/>
          </a:p>
        </p:txBody>
      </p:sp>
    </p:spTree>
    <p:extLst>
      <p:ext uri="{BB962C8B-B14F-4D97-AF65-F5344CB8AC3E}">
        <p14:creationId xmlns:p14="http://schemas.microsoft.com/office/powerpoint/2010/main" val="256498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patients have no symptoms at all.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Those that do might</a:t>
            </a:r>
            <a:r>
              <a:rPr lang="en-US" sz="1200" kern="1200" baseline="0" dirty="0" smtClean="0">
                <a:solidFill>
                  <a:schemeClr val="tx1"/>
                </a:solidFill>
                <a:latin typeface="+mn-lt"/>
                <a:ea typeface="+mn-ea"/>
                <a:cs typeface="+mn-cs"/>
              </a:rPr>
              <a:t> find </a:t>
            </a:r>
            <a:r>
              <a:rPr lang="en-US" sz="1200" kern="1200" dirty="0" smtClean="0">
                <a:solidFill>
                  <a:schemeClr val="tx1"/>
                </a:solidFill>
                <a:latin typeface="+mn-lt"/>
                <a:ea typeface="+mn-ea"/>
                <a:cs typeface="+mn-cs"/>
              </a:rPr>
              <a:t>it difficult to recollect and describe the exact symptoms, aggravating/alleviating factors, and duration</a:t>
            </a:r>
            <a:r>
              <a:rPr lang="en-US" sz="1200" kern="1200" baseline="0" dirty="0" smtClean="0">
                <a:solidFill>
                  <a:schemeClr val="tx1"/>
                </a:solidFill>
                <a:latin typeface="+mn-lt"/>
                <a:ea typeface="+mn-ea"/>
                <a:cs typeface="+mn-cs"/>
              </a:rPr>
              <a:t> especially when </a:t>
            </a:r>
            <a:r>
              <a:rPr lang="en-US" sz="1200" kern="1200" baseline="0" dirty="0" err="1" smtClean="0">
                <a:solidFill>
                  <a:schemeClr val="tx1"/>
                </a:solidFill>
                <a:latin typeface="+mn-lt"/>
                <a:ea typeface="+mn-ea"/>
                <a:cs typeface="+mn-cs"/>
              </a:rPr>
              <a:t>OLDCARTing</a:t>
            </a:r>
            <a:r>
              <a:rPr lang="en-US" sz="1200" kern="1200" baseline="0" dirty="0" smtClean="0">
                <a:solidFill>
                  <a:schemeClr val="tx1"/>
                </a:solidFill>
                <a:latin typeface="+mn-lt"/>
                <a:ea typeface="+mn-ea"/>
                <a:cs typeface="+mn-cs"/>
              </a:rPr>
              <a:t> their pain. </a:t>
            </a:r>
            <a:endParaRPr lang="en-US" dirty="0" smtClean="0"/>
          </a:p>
          <a:p>
            <a:endParaRPr lang="en-US" dirty="0" smtClean="0"/>
          </a:p>
          <a:p>
            <a:r>
              <a:rPr lang="fi-FI" sz="1200" kern="1200" dirty="0" smtClean="0">
                <a:solidFill>
                  <a:schemeClr val="tx1"/>
                </a:solidFill>
                <a:latin typeface="+mn-lt"/>
                <a:ea typeface="+mn-ea"/>
                <a:cs typeface="+mn-cs"/>
              </a:rPr>
              <a:t>(</a:t>
            </a:r>
            <a:r>
              <a:rPr lang="fi-FI" sz="1200" kern="1200" dirty="0" err="1" smtClean="0">
                <a:solidFill>
                  <a:schemeClr val="tx1"/>
                </a:solidFill>
                <a:latin typeface="+mn-lt"/>
                <a:ea typeface="+mn-ea"/>
                <a:cs typeface="+mn-cs"/>
              </a:rPr>
              <a:t>Gao</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Xu</a:t>
            </a:r>
            <a:r>
              <a:rPr lang="fi-FI" sz="1200" kern="1200" dirty="0" smtClean="0">
                <a:solidFill>
                  <a:schemeClr val="tx1"/>
                </a:solidFill>
                <a:latin typeface="+mn-lt"/>
                <a:ea typeface="+mn-ea"/>
                <a:cs typeface="+mn-cs"/>
              </a:rPr>
              <a:t> &amp; </a:t>
            </a:r>
            <a:r>
              <a:rPr lang="fi-FI" sz="1200" kern="1200" dirty="0" err="1" smtClean="0">
                <a:solidFill>
                  <a:schemeClr val="tx1"/>
                </a:solidFill>
                <a:latin typeface="+mn-lt"/>
                <a:ea typeface="+mn-ea"/>
                <a:cs typeface="+mn-cs"/>
              </a:rPr>
              <a:t>Shi</a:t>
            </a:r>
            <a:r>
              <a:rPr lang="fi-FI" sz="1200" kern="1200" dirty="0" smtClean="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fld id="{44FC64E2-A49C-E241-9D27-C001E2504506}" type="slidenum">
              <a:rPr lang="en-US" smtClean="0"/>
              <a:t>7</a:t>
            </a:fld>
            <a:endParaRPr lang="en-US"/>
          </a:p>
        </p:txBody>
      </p:sp>
    </p:spTree>
    <p:extLst>
      <p:ext uri="{BB962C8B-B14F-4D97-AF65-F5344CB8AC3E}">
        <p14:creationId xmlns:p14="http://schemas.microsoft.com/office/powerpoint/2010/main" val="305618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a:defRPr sz="2400">
                <a:solidFill>
                  <a:schemeClr val="tx1"/>
                </a:solidFill>
                <a:latin typeface="Arial" charset="0"/>
                <a:ea typeface="ＭＳ Ｐゴシック" charset="0"/>
                <a:cs typeface="ＭＳ Ｐゴシック" charset="0"/>
              </a:defRPr>
            </a:lvl1pPr>
            <a:lvl2pPr marL="745773" indent="-286836" defTabSz="914688">
              <a:defRPr sz="2400">
                <a:solidFill>
                  <a:schemeClr val="tx1"/>
                </a:solidFill>
                <a:latin typeface="Arial" charset="0"/>
                <a:ea typeface="ＭＳ Ｐゴシック" charset="0"/>
              </a:defRPr>
            </a:lvl2pPr>
            <a:lvl3pPr marL="1147343" indent="-229469" defTabSz="914688">
              <a:defRPr sz="2400">
                <a:solidFill>
                  <a:schemeClr val="tx1"/>
                </a:solidFill>
                <a:latin typeface="Arial" charset="0"/>
                <a:ea typeface="ＭＳ Ｐゴシック" charset="0"/>
              </a:defRPr>
            </a:lvl3pPr>
            <a:lvl4pPr marL="1606281" indent="-229469" defTabSz="914688">
              <a:defRPr sz="2400">
                <a:solidFill>
                  <a:schemeClr val="tx1"/>
                </a:solidFill>
                <a:latin typeface="Arial" charset="0"/>
                <a:ea typeface="ＭＳ Ｐゴシック" charset="0"/>
              </a:defRPr>
            </a:lvl4pPr>
            <a:lvl5pPr marL="2065218" indent="-229469" defTabSz="914688">
              <a:defRPr sz="2400">
                <a:solidFill>
                  <a:schemeClr val="tx1"/>
                </a:solidFill>
                <a:latin typeface="Arial" charset="0"/>
                <a:ea typeface="ＭＳ Ｐゴシック" charset="0"/>
              </a:defRPr>
            </a:lvl5pPr>
            <a:lvl6pPr marL="2524155" indent="-229469" defTabSz="914688" eaLnBrk="0" fontAlgn="base" hangingPunct="0">
              <a:spcBef>
                <a:spcPct val="0"/>
              </a:spcBef>
              <a:spcAft>
                <a:spcPct val="0"/>
              </a:spcAft>
              <a:defRPr sz="2400">
                <a:solidFill>
                  <a:schemeClr val="tx1"/>
                </a:solidFill>
                <a:latin typeface="Arial" charset="0"/>
                <a:ea typeface="ＭＳ Ｐゴシック" charset="0"/>
              </a:defRPr>
            </a:lvl6pPr>
            <a:lvl7pPr marL="2983093" indent="-229469" defTabSz="914688" eaLnBrk="0" fontAlgn="base" hangingPunct="0">
              <a:spcBef>
                <a:spcPct val="0"/>
              </a:spcBef>
              <a:spcAft>
                <a:spcPct val="0"/>
              </a:spcAft>
              <a:defRPr sz="2400">
                <a:solidFill>
                  <a:schemeClr val="tx1"/>
                </a:solidFill>
                <a:latin typeface="Arial" charset="0"/>
                <a:ea typeface="ＭＳ Ｐゴシック" charset="0"/>
              </a:defRPr>
            </a:lvl7pPr>
            <a:lvl8pPr marL="3442030" indent="-229469" defTabSz="914688" eaLnBrk="0" fontAlgn="base" hangingPunct="0">
              <a:spcBef>
                <a:spcPct val="0"/>
              </a:spcBef>
              <a:spcAft>
                <a:spcPct val="0"/>
              </a:spcAft>
              <a:defRPr sz="2400">
                <a:solidFill>
                  <a:schemeClr val="tx1"/>
                </a:solidFill>
                <a:latin typeface="Arial" charset="0"/>
                <a:ea typeface="ＭＳ Ｐゴシック" charset="0"/>
              </a:defRPr>
            </a:lvl8pPr>
            <a:lvl9pPr marL="3900968" indent="-229469" defTabSz="914688" eaLnBrk="0" fontAlgn="base" hangingPunct="0">
              <a:spcBef>
                <a:spcPct val="0"/>
              </a:spcBef>
              <a:spcAft>
                <a:spcPct val="0"/>
              </a:spcAft>
              <a:defRPr sz="2400">
                <a:solidFill>
                  <a:schemeClr val="tx1"/>
                </a:solidFill>
                <a:latin typeface="Arial" charset="0"/>
                <a:ea typeface="ＭＳ Ｐゴシック" charset="0"/>
              </a:defRPr>
            </a:lvl9pPr>
          </a:lstStyle>
          <a:p>
            <a:fld id="{BD443C18-849A-084B-A7CF-3409284976FF}" type="slidenum">
              <a:rPr lang="en-US" sz="1200">
                <a:latin typeface="Times New Roman" charset="0"/>
              </a:rPr>
              <a:pPr/>
              <a:t>8</a:t>
            </a:fld>
            <a:endParaRPr lang="en-US" sz="1200">
              <a:latin typeface="Times New Roman" charset="0"/>
            </a:endParaRPr>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eaLnBrk="1" hangingPunct="1"/>
            <a:r>
              <a:rPr lang="en-US" dirty="0" smtClean="0">
                <a:latin typeface="Times New Roman" charset="0"/>
              </a:rPr>
              <a:t>Stable: does not occur at rest</a:t>
            </a:r>
          </a:p>
          <a:p>
            <a:pPr lvl="1" eaLnBrk="1" hangingPunct="1"/>
            <a:r>
              <a:rPr lang="en-US" dirty="0" smtClean="0">
                <a:latin typeface="Times New Roman" charset="0"/>
              </a:rPr>
              <a:t>Unstable: Acute Coronary Syndrome (ACS) happening at rest</a:t>
            </a:r>
          </a:p>
          <a:p>
            <a:pPr lvl="1" eaLnBrk="1" hangingPunct="1"/>
            <a:r>
              <a:rPr lang="en-US" dirty="0" smtClean="0">
                <a:latin typeface="Times New Roman" charset="0"/>
              </a:rPr>
              <a:t>Atypical:</a:t>
            </a:r>
            <a:r>
              <a:rPr lang="en-US" baseline="0" dirty="0" smtClean="0">
                <a:latin typeface="Times New Roman" charset="0"/>
              </a:rPr>
              <a:t> not usual- </a:t>
            </a:r>
            <a:r>
              <a:rPr lang="en-US" dirty="0" smtClean="0">
                <a:latin typeface="Times New Roman" charset="0"/>
              </a:rPr>
              <a:t>Silent Heart attacks</a:t>
            </a:r>
            <a:endParaRPr lang="en-US" dirty="0" smtClean="0">
              <a:latin typeface="Arial" charset="0"/>
            </a:endParaRPr>
          </a:p>
          <a:p>
            <a:pPr lvl="1" eaLnBrk="1" hangingPunct="1"/>
            <a:r>
              <a:rPr lang="en-US" dirty="0" smtClean="0">
                <a:latin typeface="Times New Roman" charset="0"/>
              </a:rPr>
              <a:t>less pain may be fatigue, weakness, dizziness, dyspnea.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altLang="ja-JP" dirty="0" smtClean="0">
                <a:latin typeface="Arial" charset="0"/>
              </a:rPr>
              <a:t>Angina is patient specific</a:t>
            </a:r>
          </a:p>
          <a:p>
            <a:pPr lvl="1" eaLnBrk="1" hangingPunct="1"/>
            <a:endParaRPr lang="en-US" dirty="0" smtClean="0">
              <a:latin typeface="Arial" charset="0"/>
            </a:endParaRPr>
          </a:p>
          <a:p>
            <a:pPr eaLnBrk="1" hangingPunct="1"/>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FC64E2-A49C-E241-9D27-C001E2504506}" type="slidenum">
              <a:rPr lang="en-US" smtClean="0"/>
              <a:t>9</a:t>
            </a:fld>
            <a:endParaRPr lang="en-US"/>
          </a:p>
        </p:txBody>
      </p:sp>
    </p:spTree>
    <p:extLst>
      <p:ext uri="{BB962C8B-B14F-4D97-AF65-F5344CB8AC3E}">
        <p14:creationId xmlns:p14="http://schemas.microsoft.com/office/powerpoint/2010/main" val="134805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4/7/13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4/7/13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4/7/13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4/7/13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lumOff val="50000"/>
              </a:schemeClr>
            </a:gs>
            <a:gs pos="100000">
              <a:schemeClr val="tx1">
                <a:lumMod val="65000"/>
                <a:lumOff val="35000"/>
              </a:schemeClr>
            </a:gs>
            <a:gs pos="69000">
              <a:schemeClr val="bg1"/>
            </a:gs>
            <a:gs pos="14000">
              <a:schemeClr val="bg1"/>
            </a:gs>
            <a:gs pos="93000">
              <a:schemeClr val="bg1">
                <a:lumMod val="75000"/>
              </a:schemeClr>
            </a:gs>
            <a:gs pos="37000">
              <a:schemeClr val="accent1">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4/7/13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459" y="4523656"/>
            <a:ext cx="6198281" cy="933450"/>
          </a:xfrm>
        </p:spPr>
        <p:txBody>
          <a:bodyPr>
            <a:noAutofit/>
          </a:bodyPr>
          <a:lstStyle/>
          <a:p>
            <a:r>
              <a:rPr lang="en-US" sz="4000" dirty="0" smtClean="0"/>
              <a:t>Coronary Artery Disease</a:t>
            </a:r>
            <a:endParaRPr lang="en-US" sz="4000" dirty="0"/>
          </a:p>
        </p:txBody>
      </p:sp>
      <p:sp>
        <p:nvSpPr>
          <p:cNvPr id="3" name="Subtitle 2"/>
          <p:cNvSpPr>
            <a:spLocks noGrp="1"/>
          </p:cNvSpPr>
          <p:nvPr>
            <p:ph type="subTitle" idx="1"/>
          </p:nvPr>
        </p:nvSpPr>
        <p:spPr>
          <a:xfrm>
            <a:off x="3909076" y="5350304"/>
            <a:ext cx="4038600" cy="748553"/>
          </a:xfrm>
        </p:spPr>
        <p:txBody>
          <a:bodyPr/>
          <a:lstStyle/>
          <a:p>
            <a:r>
              <a:rPr lang="en-US" dirty="0" smtClean="0"/>
              <a:t>Kevina Desai</a:t>
            </a:r>
            <a:endParaRPr lang="en-US" dirty="0"/>
          </a:p>
        </p:txBody>
      </p:sp>
      <p:pic>
        <p:nvPicPr>
          <p:cNvPr id="6" name="Picture 5"/>
          <p:cNvPicPr>
            <a:picLocks noChangeAspect="1"/>
          </p:cNvPicPr>
          <p:nvPr/>
        </p:nvPicPr>
        <p:blipFill rotWithShape="1">
          <a:blip r:embed="rId3"/>
          <a:srcRect l="19317" t="22725" r="20711" b="20674"/>
          <a:stretch/>
        </p:blipFill>
        <p:spPr>
          <a:xfrm>
            <a:off x="4913840" y="577211"/>
            <a:ext cx="1421935" cy="1342019"/>
          </a:xfrm>
          <a:prstGeom prst="rect">
            <a:avLst/>
          </a:prstGeom>
        </p:spPr>
      </p:pic>
      <p:pic>
        <p:nvPicPr>
          <p:cNvPr id="7" name="Picture 6"/>
          <p:cNvPicPr>
            <a:picLocks noChangeAspect="1"/>
          </p:cNvPicPr>
          <p:nvPr/>
        </p:nvPicPr>
        <p:blipFill rotWithShape="1">
          <a:blip r:embed="rId4"/>
          <a:srcRect l="6633" r="10035" b="4042"/>
          <a:stretch/>
        </p:blipFill>
        <p:spPr>
          <a:xfrm>
            <a:off x="7078985" y="2669604"/>
            <a:ext cx="1493178" cy="1436265"/>
          </a:xfrm>
          <a:prstGeom prst="rect">
            <a:avLst/>
          </a:prstGeom>
        </p:spPr>
      </p:pic>
      <p:pic>
        <p:nvPicPr>
          <p:cNvPr id="8" name="Picture 7"/>
          <p:cNvPicPr>
            <a:picLocks noChangeAspect="1"/>
          </p:cNvPicPr>
          <p:nvPr/>
        </p:nvPicPr>
        <p:blipFill>
          <a:blip r:embed="rId5"/>
          <a:stretch>
            <a:fillRect/>
          </a:stretch>
        </p:blipFill>
        <p:spPr>
          <a:xfrm>
            <a:off x="412185" y="726511"/>
            <a:ext cx="3974913" cy="3301312"/>
          </a:xfrm>
          <a:prstGeom prst="rect">
            <a:avLst/>
          </a:prstGeom>
        </p:spPr>
      </p:pic>
      <p:pic>
        <p:nvPicPr>
          <p:cNvPr id="10" name="Picture 9"/>
          <p:cNvPicPr>
            <a:picLocks noChangeAspect="1"/>
          </p:cNvPicPr>
          <p:nvPr/>
        </p:nvPicPr>
        <p:blipFill rotWithShape="1">
          <a:blip r:embed="rId6">
            <a:duotone>
              <a:schemeClr val="accent1">
                <a:shade val="45000"/>
                <a:satMod val="135000"/>
              </a:schemeClr>
              <a:prstClr val="white"/>
            </a:duotone>
          </a:blip>
          <a:srcRect l="10523" t="5644" r="9689" b="6505"/>
          <a:stretch/>
        </p:blipFill>
        <p:spPr>
          <a:xfrm>
            <a:off x="5546242" y="5901880"/>
            <a:ext cx="1092589" cy="818543"/>
          </a:xfrm>
          <a:prstGeom prst="rect">
            <a:avLst/>
          </a:prstGeom>
        </p:spPr>
      </p:pic>
      <p:pic>
        <p:nvPicPr>
          <p:cNvPr id="11" name="Picture 10"/>
          <p:cNvPicPr>
            <a:picLocks noChangeAspect="1"/>
          </p:cNvPicPr>
          <p:nvPr/>
        </p:nvPicPr>
        <p:blipFill rotWithShape="1">
          <a:blip r:embed="rId6">
            <a:duotone>
              <a:schemeClr val="accent1">
                <a:shade val="45000"/>
                <a:satMod val="135000"/>
              </a:schemeClr>
              <a:prstClr val="white"/>
            </a:duotone>
          </a:blip>
          <a:srcRect l="10523" t="5644" r="9689" b="6505"/>
          <a:stretch/>
        </p:blipFill>
        <p:spPr>
          <a:xfrm>
            <a:off x="3708011" y="5901880"/>
            <a:ext cx="1092589" cy="818543"/>
          </a:xfrm>
          <a:prstGeom prst="rect">
            <a:avLst/>
          </a:prstGeom>
        </p:spPr>
      </p:pic>
      <p:pic>
        <p:nvPicPr>
          <p:cNvPr id="12" name="Picture 11"/>
          <p:cNvPicPr>
            <a:picLocks noChangeAspect="1"/>
          </p:cNvPicPr>
          <p:nvPr/>
        </p:nvPicPr>
        <p:blipFill rotWithShape="1">
          <a:blip r:embed="rId6">
            <a:duotone>
              <a:schemeClr val="accent1">
                <a:shade val="45000"/>
                <a:satMod val="135000"/>
              </a:schemeClr>
              <a:prstClr val="white"/>
            </a:duotone>
          </a:blip>
          <a:srcRect l="10523" t="5644" r="9689" b="6505"/>
          <a:stretch/>
        </p:blipFill>
        <p:spPr>
          <a:xfrm>
            <a:off x="1851387" y="5901880"/>
            <a:ext cx="1092589" cy="818543"/>
          </a:xfrm>
          <a:prstGeom prst="rect">
            <a:avLst/>
          </a:prstGeom>
        </p:spPr>
      </p:pic>
      <p:pic>
        <p:nvPicPr>
          <p:cNvPr id="13" name="Picture 12"/>
          <p:cNvPicPr>
            <a:picLocks noChangeAspect="1"/>
          </p:cNvPicPr>
          <p:nvPr/>
        </p:nvPicPr>
        <p:blipFill rotWithShape="1">
          <a:blip r:embed="rId6">
            <a:duotone>
              <a:schemeClr val="accent1">
                <a:shade val="45000"/>
                <a:satMod val="135000"/>
              </a:schemeClr>
              <a:prstClr val="white"/>
            </a:duotone>
          </a:blip>
          <a:srcRect l="10523" t="5644" r="9689" b="6505"/>
          <a:stretch/>
        </p:blipFill>
        <p:spPr>
          <a:xfrm>
            <a:off x="233050" y="5901880"/>
            <a:ext cx="1092589" cy="818543"/>
          </a:xfrm>
          <a:prstGeom prst="rect">
            <a:avLst/>
          </a:prstGeom>
        </p:spPr>
      </p:pic>
      <p:pic>
        <p:nvPicPr>
          <p:cNvPr id="14" name="Picture 13"/>
          <p:cNvPicPr>
            <a:picLocks noChangeAspect="1"/>
          </p:cNvPicPr>
          <p:nvPr/>
        </p:nvPicPr>
        <p:blipFill rotWithShape="1">
          <a:blip r:embed="rId6">
            <a:duotone>
              <a:schemeClr val="accent1">
                <a:shade val="45000"/>
                <a:satMod val="135000"/>
              </a:schemeClr>
              <a:prstClr val="white"/>
            </a:duotone>
          </a:blip>
          <a:srcRect l="10523" t="5644" r="9689" b="6505"/>
          <a:stretch/>
        </p:blipFill>
        <p:spPr>
          <a:xfrm>
            <a:off x="7479574" y="5901880"/>
            <a:ext cx="1092589" cy="818543"/>
          </a:xfrm>
          <a:prstGeom prst="rect">
            <a:avLst/>
          </a:prstGeom>
        </p:spPr>
      </p:pic>
    </p:spTree>
    <p:extLst>
      <p:ext uri="{BB962C8B-B14F-4D97-AF65-F5344CB8AC3E}">
        <p14:creationId xmlns:p14="http://schemas.microsoft.com/office/powerpoint/2010/main" val="3101409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Myocardial Infarction</a:t>
            </a:r>
            <a:endParaRPr lang="en-US" sz="5400" dirty="0"/>
          </a:p>
        </p:txBody>
      </p:sp>
      <p:sp>
        <p:nvSpPr>
          <p:cNvPr id="3" name="Content Placeholder 2"/>
          <p:cNvSpPr>
            <a:spLocks noGrp="1"/>
          </p:cNvSpPr>
          <p:nvPr>
            <p:ph idx="1"/>
          </p:nvPr>
        </p:nvSpPr>
        <p:spPr>
          <a:xfrm>
            <a:off x="498475" y="1772990"/>
            <a:ext cx="4560130" cy="4144963"/>
          </a:xfrm>
        </p:spPr>
        <p:txBody>
          <a:bodyPr>
            <a:noAutofit/>
          </a:bodyPr>
          <a:lstStyle/>
          <a:p>
            <a:r>
              <a:rPr lang="en-US" sz="2800" dirty="0" smtClean="0"/>
              <a:t>“Heart Attack”</a:t>
            </a:r>
          </a:p>
          <a:p>
            <a:r>
              <a:rPr lang="en-US" sz="2800" dirty="0" smtClean="0"/>
              <a:t>Complications:</a:t>
            </a:r>
          </a:p>
          <a:p>
            <a:pPr lvl="1"/>
            <a:r>
              <a:rPr lang="en-US" sz="2400" dirty="0" smtClean="0"/>
              <a:t>Arrhythmias</a:t>
            </a:r>
          </a:p>
          <a:p>
            <a:pPr lvl="1"/>
            <a:r>
              <a:rPr lang="en-US" sz="2400" dirty="0" smtClean="0"/>
              <a:t>Chronic Heart Failure</a:t>
            </a:r>
          </a:p>
          <a:p>
            <a:pPr lvl="1"/>
            <a:r>
              <a:rPr lang="en-US" sz="2400" dirty="0" smtClean="0"/>
              <a:t>Cardiogenic Shock</a:t>
            </a:r>
          </a:p>
          <a:p>
            <a:pPr lvl="1"/>
            <a:r>
              <a:rPr lang="en-US" sz="2400" dirty="0" smtClean="0"/>
              <a:t>Pericarditis</a:t>
            </a:r>
          </a:p>
          <a:p>
            <a:pPr lvl="1"/>
            <a:r>
              <a:rPr lang="en-US" sz="2400" dirty="0" smtClean="0"/>
              <a:t>Pulmonary Embolism</a:t>
            </a:r>
          </a:p>
          <a:p>
            <a:pPr lvl="1"/>
            <a:r>
              <a:rPr lang="en-US" sz="2400" dirty="0" smtClean="0"/>
              <a:t>Papillary Muscle Dysfunction</a:t>
            </a:r>
          </a:p>
          <a:p>
            <a:pPr lvl="1"/>
            <a:r>
              <a:rPr lang="en-US" sz="2400" dirty="0" smtClean="0"/>
              <a:t>Ventricular Aneurysm</a:t>
            </a:r>
          </a:p>
          <a:p>
            <a:endParaRPr lang="en-US" sz="2800" dirty="0"/>
          </a:p>
        </p:txBody>
      </p:sp>
      <p:sp>
        <p:nvSpPr>
          <p:cNvPr id="4" name="Content Placeholder 2"/>
          <p:cNvSpPr txBox="1">
            <a:spLocks/>
          </p:cNvSpPr>
          <p:nvPr/>
        </p:nvSpPr>
        <p:spPr>
          <a:xfrm>
            <a:off x="4907867" y="1810297"/>
            <a:ext cx="4236134" cy="414496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2800" dirty="0" smtClean="0"/>
              <a:t>STEMI</a:t>
            </a:r>
          </a:p>
          <a:p>
            <a:pPr lvl="1"/>
            <a:r>
              <a:rPr lang="en-US" sz="2600" dirty="0"/>
              <a:t>ST elevation on a </a:t>
            </a:r>
            <a:r>
              <a:rPr lang="en-US" sz="2600" dirty="0" smtClean="0"/>
              <a:t>ECG</a:t>
            </a:r>
          </a:p>
          <a:p>
            <a:r>
              <a:rPr lang="en-US" sz="2800" dirty="0" smtClean="0"/>
              <a:t>NSTEMI</a:t>
            </a:r>
          </a:p>
          <a:p>
            <a:pPr lvl="1"/>
            <a:r>
              <a:rPr lang="en-US" sz="2600" dirty="0" smtClean="0"/>
              <a:t>Heart attack without ST elevation on a ECG</a:t>
            </a:r>
          </a:p>
          <a:p>
            <a:pPr lvl="1"/>
            <a:endParaRPr lang="en-US" sz="2600" dirty="0"/>
          </a:p>
          <a:p>
            <a:pPr lvl="1"/>
            <a:endParaRPr lang="en-US" sz="2600" dirty="0" smtClean="0"/>
          </a:p>
          <a:p>
            <a:endParaRPr lang="en-US" sz="2800" dirty="0" smtClean="0"/>
          </a:p>
        </p:txBody>
      </p:sp>
      <p:pic>
        <p:nvPicPr>
          <p:cNvPr id="5" name="Picture 4"/>
          <p:cNvPicPr>
            <a:picLocks noChangeAspect="1"/>
          </p:cNvPicPr>
          <p:nvPr/>
        </p:nvPicPr>
        <p:blipFill>
          <a:blip r:embed="rId3"/>
          <a:stretch>
            <a:fillRect/>
          </a:stretch>
        </p:blipFill>
        <p:spPr>
          <a:xfrm>
            <a:off x="4991135" y="4501827"/>
            <a:ext cx="3502568" cy="2189605"/>
          </a:xfrm>
          <a:prstGeom prst="rect">
            <a:avLst/>
          </a:prstGeom>
        </p:spPr>
      </p:pic>
    </p:spTree>
    <p:extLst>
      <p:ext uri="{BB962C8B-B14F-4D97-AF65-F5344CB8AC3E}">
        <p14:creationId xmlns:p14="http://schemas.microsoft.com/office/powerpoint/2010/main" val="140254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7541" y="2061296"/>
            <a:ext cx="3657600" cy="4710317"/>
          </a:xfrm>
        </p:spPr>
        <p:txBody>
          <a:bodyPr>
            <a:normAutofit/>
          </a:bodyPr>
          <a:lstStyle/>
          <a:p>
            <a:r>
              <a:rPr lang="en-US" sz="2800" dirty="0" smtClean="0"/>
              <a:t>Emergent PCI (PTCA </a:t>
            </a:r>
          </a:p>
          <a:p>
            <a:r>
              <a:rPr lang="en-US" sz="2800" dirty="0" smtClean="0"/>
              <a:t>Thrombolytics</a:t>
            </a:r>
            <a:endParaRPr lang="en-US" sz="2800" dirty="0"/>
          </a:p>
        </p:txBody>
      </p:sp>
      <p:sp>
        <p:nvSpPr>
          <p:cNvPr id="8" name="Content Placeholder 7"/>
          <p:cNvSpPr>
            <a:spLocks noGrp="1"/>
          </p:cNvSpPr>
          <p:nvPr>
            <p:ph sz="quarter" idx="4"/>
          </p:nvPr>
        </p:nvSpPr>
        <p:spPr>
          <a:xfrm>
            <a:off x="4399877" y="2061296"/>
            <a:ext cx="4509927" cy="4710317"/>
          </a:xfrm>
        </p:spPr>
        <p:txBody>
          <a:bodyPr>
            <a:noAutofit/>
          </a:bodyPr>
          <a:lstStyle/>
          <a:p>
            <a:r>
              <a:rPr lang="en-US" sz="2400" dirty="0">
                <a:latin typeface="Arial" charset="0"/>
              </a:rPr>
              <a:t>Admit to CCU.</a:t>
            </a:r>
          </a:p>
          <a:p>
            <a:r>
              <a:rPr lang="en-US" sz="2400" dirty="0" err="1">
                <a:latin typeface="Arial" charset="0"/>
              </a:rPr>
              <a:t>Bedrest</a:t>
            </a:r>
            <a:r>
              <a:rPr lang="en-US" sz="2400" dirty="0">
                <a:latin typeface="Arial" charset="0"/>
              </a:rPr>
              <a:t>.</a:t>
            </a:r>
          </a:p>
          <a:p>
            <a:r>
              <a:rPr lang="en-US" sz="2400" dirty="0">
                <a:latin typeface="Arial" charset="0"/>
              </a:rPr>
              <a:t>Continuous monitoring.</a:t>
            </a:r>
          </a:p>
          <a:p>
            <a:r>
              <a:rPr lang="en-US" sz="2400" dirty="0">
                <a:latin typeface="Arial" charset="0"/>
              </a:rPr>
              <a:t>Assess for complications.</a:t>
            </a:r>
          </a:p>
          <a:p>
            <a:r>
              <a:rPr lang="en-US" sz="2400" dirty="0">
                <a:latin typeface="Arial" charset="0"/>
              </a:rPr>
              <a:t>Heparin/LMWH</a:t>
            </a:r>
          </a:p>
          <a:p>
            <a:r>
              <a:rPr lang="en-US" sz="2400" dirty="0">
                <a:latin typeface="Arial" charset="0"/>
              </a:rPr>
              <a:t>Beta Blockers</a:t>
            </a:r>
          </a:p>
          <a:p>
            <a:r>
              <a:rPr lang="en-US" sz="2400" dirty="0">
                <a:latin typeface="Arial" charset="0"/>
              </a:rPr>
              <a:t>Consider PCI (PTCA) or CABG</a:t>
            </a:r>
          </a:p>
          <a:p>
            <a:endParaRPr lang="en-US" sz="2400" dirty="0"/>
          </a:p>
        </p:txBody>
      </p:sp>
      <p:sp>
        <p:nvSpPr>
          <p:cNvPr id="5" name="Text Placeholder 4"/>
          <p:cNvSpPr>
            <a:spLocks noGrp="1"/>
          </p:cNvSpPr>
          <p:nvPr>
            <p:ph type="body" idx="1"/>
          </p:nvPr>
        </p:nvSpPr>
        <p:spPr>
          <a:xfrm>
            <a:off x="497541" y="1185068"/>
            <a:ext cx="3657600" cy="876228"/>
          </a:xfrm>
        </p:spPr>
        <p:txBody>
          <a:bodyPr/>
          <a:lstStyle/>
          <a:p>
            <a:r>
              <a:rPr lang="en-US" sz="3200" dirty="0" smtClean="0"/>
              <a:t>STEMI</a:t>
            </a:r>
            <a:endParaRPr lang="en-US" sz="3200" dirty="0"/>
          </a:p>
        </p:txBody>
      </p:sp>
      <p:sp>
        <p:nvSpPr>
          <p:cNvPr id="7" name="Text Placeholder 6"/>
          <p:cNvSpPr>
            <a:spLocks noGrp="1"/>
          </p:cNvSpPr>
          <p:nvPr>
            <p:ph type="body" sz="quarter" idx="3"/>
          </p:nvPr>
        </p:nvSpPr>
        <p:spPr>
          <a:xfrm>
            <a:off x="4399878" y="1205890"/>
            <a:ext cx="3657600" cy="855406"/>
          </a:xfrm>
        </p:spPr>
        <p:txBody>
          <a:bodyPr/>
          <a:lstStyle/>
          <a:p>
            <a:r>
              <a:rPr lang="en-US" sz="3200" dirty="0" smtClean="0"/>
              <a:t>NSTEMI</a:t>
            </a:r>
            <a:endParaRPr lang="en-US" sz="3200" dirty="0"/>
          </a:p>
        </p:txBody>
      </p:sp>
      <p:sp>
        <p:nvSpPr>
          <p:cNvPr id="11" name="Title 1"/>
          <p:cNvSpPr>
            <a:spLocks noGrp="1"/>
          </p:cNvSpPr>
          <p:nvPr>
            <p:ph type="title"/>
          </p:nvPr>
        </p:nvSpPr>
        <p:spPr>
          <a:xfrm>
            <a:off x="498474" y="219915"/>
            <a:ext cx="7556313" cy="1116106"/>
          </a:xfrm>
        </p:spPr>
        <p:txBody>
          <a:bodyPr/>
          <a:lstStyle/>
          <a:p>
            <a:pPr algn="ctr"/>
            <a:r>
              <a:rPr lang="en-US" sz="4400" dirty="0" smtClean="0"/>
              <a:t>Treatments for:</a:t>
            </a:r>
            <a:endParaRPr lang="en-US" sz="4400" dirty="0"/>
          </a:p>
        </p:txBody>
      </p:sp>
      <p:pic>
        <p:nvPicPr>
          <p:cNvPr id="12" name="Picture 11"/>
          <p:cNvPicPr>
            <a:picLocks noChangeAspect="1"/>
          </p:cNvPicPr>
          <p:nvPr/>
        </p:nvPicPr>
        <p:blipFill>
          <a:blip r:embed="rId3"/>
          <a:stretch>
            <a:fillRect/>
          </a:stretch>
        </p:blipFill>
        <p:spPr>
          <a:xfrm>
            <a:off x="833249" y="3894249"/>
            <a:ext cx="3022600" cy="2692400"/>
          </a:xfrm>
          <a:prstGeom prst="rect">
            <a:avLst/>
          </a:prstGeom>
        </p:spPr>
      </p:pic>
    </p:spTree>
    <p:extLst>
      <p:ext uri="{BB962C8B-B14F-4D97-AF65-F5344CB8AC3E}">
        <p14:creationId xmlns:p14="http://schemas.microsoft.com/office/powerpoint/2010/main" val="101176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PCI (PTCA)</a:t>
            </a:r>
            <a:endParaRPr lang="en-US" sz="6000" dirty="0"/>
          </a:p>
        </p:txBody>
      </p:sp>
      <p:sp>
        <p:nvSpPr>
          <p:cNvPr id="5" name="Content Placeholder 4"/>
          <p:cNvSpPr>
            <a:spLocks noGrp="1"/>
          </p:cNvSpPr>
          <p:nvPr>
            <p:ph idx="1"/>
          </p:nvPr>
        </p:nvSpPr>
        <p:spPr>
          <a:xfrm>
            <a:off x="498474" y="1606422"/>
            <a:ext cx="7556313" cy="4876800"/>
          </a:xfrm>
        </p:spPr>
        <p:txBody>
          <a:bodyPr>
            <a:normAutofit/>
          </a:bodyPr>
          <a:lstStyle/>
          <a:p>
            <a:pPr marL="228600" lvl="1">
              <a:spcBef>
                <a:spcPts val="2000"/>
              </a:spcBef>
              <a:buClr>
                <a:schemeClr val="accent1"/>
              </a:buClr>
            </a:pPr>
            <a:r>
              <a:rPr lang="en-US" sz="2800" dirty="0">
                <a:latin typeface="Times New Roman" charset="0"/>
              </a:rPr>
              <a:t>Percutaneous </a:t>
            </a:r>
            <a:r>
              <a:rPr lang="en-US" sz="2800" dirty="0" err="1" smtClean="0">
                <a:latin typeface="Times New Roman" charset="0"/>
              </a:rPr>
              <a:t>transluminal</a:t>
            </a:r>
            <a:r>
              <a:rPr lang="en-US" sz="2800" dirty="0" smtClean="0">
                <a:latin typeface="Times New Roman" charset="0"/>
              </a:rPr>
              <a:t> </a:t>
            </a:r>
            <a:r>
              <a:rPr lang="en-US" sz="2800" dirty="0">
                <a:latin typeface="Times New Roman" charset="0"/>
              </a:rPr>
              <a:t>coronary angioplasty(PTCA)</a:t>
            </a:r>
          </a:p>
          <a:p>
            <a:r>
              <a:rPr lang="en-US" sz="2800" dirty="0">
                <a:latin typeface="Times New Roman" charset="0"/>
              </a:rPr>
              <a:t>Alternative to surgical </a:t>
            </a:r>
            <a:r>
              <a:rPr lang="en-US" sz="2800" dirty="0" smtClean="0">
                <a:latin typeface="Times New Roman" charset="0"/>
              </a:rPr>
              <a:t>intervention</a:t>
            </a:r>
          </a:p>
          <a:p>
            <a:r>
              <a:rPr lang="en-US" sz="2800" dirty="0" smtClean="0">
                <a:latin typeface="Times New Roman" charset="0"/>
              </a:rPr>
              <a:t>Catheter </a:t>
            </a:r>
            <a:r>
              <a:rPr lang="en-US" sz="2800" dirty="0">
                <a:latin typeface="Times New Roman" charset="0"/>
              </a:rPr>
              <a:t>is inserted with balloon on </a:t>
            </a:r>
            <a:r>
              <a:rPr lang="en-US" sz="2800" dirty="0" smtClean="0">
                <a:latin typeface="Times New Roman" charset="0"/>
              </a:rPr>
              <a:t>end</a:t>
            </a:r>
          </a:p>
          <a:p>
            <a:r>
              <a:rPr lang="en-US" sz="2600" dirty="0" smtClean="0">
                <a:latin typeface="Times New Roman" charset="0"/>
              </a:rPr>
              <a:t>Pros:</a:t>
            </a:r>
          </a:p>
          <a:p>
            <a:pPr lvl="1"/>
            <a:r>
              <a:rPr lang="en-US" sz="2600" dirty="0">
                <a:latin typeface="Times New Roman" charset="0"/>
              </a:rPr>
              <a:t>ambulatory after </a:t>
            </a:r>
          </a:p>
          <a:p>
            <a:pPr marL="228600" lvl="1" indent="0">
              <a:buNone/>
            </a:pPr>
            <a:r>
              <a:rPr lang="en-US" sz="2600" dirty="0" smtClean="0">
                <a:latin typeface="Times New Roman" charset="0"/>
              </a:rPr>
              <a:t>     procedure</a:t>
            </a:r>
            <a:endParaRPr lang="en-US" sz="2600" dirty="0">
              <a:latin typeface="Times New Roman" charset="0"/>
            </a:endParaRPr>
          </a:p>
          <a:p>
            <a:pPr lvl="1"/>
            <a:r>
              <a:rPr lang="en-US" sz="2600" dirty="0">
                <a:latin typeface="Times New Roman" charset="0"/>
              </a:rPr>
              <a:t>decreased length of </a:t>
            </a:r>
            <a:endParaRPr lang="en-US" sz="2600" dirty="0" smtClean="0">
              <a:latin typeface="Times New Roman" charset="0"/>
            </a:endParaRPr>
          </a:p>
          <a:p>
            <a:pPr marL="228600" lvl="1" indent="0">
              <a:buNone/>
            </a:pPr>
            <a:r>
              <a:rPr lang="en-US" sz="2600" dirty="0">
                <a:latin typeface="Times New Roman" charset="0"/>
              </a:rPr>
              <a:t> </a:t>
            </a:r>
            <a:r>
              <a:rPr lang="en-US" sz="2600" dirty="0" smtClean="0">
                <a:latin typeface="Times New Roman" charset="0"/>
              </a:rPr>
              <a:t>  hospital stay</a:t>
            </a:r>
          </a:p>
          <a:p>
            <a:pPr lvl="1"/>
            <a:endParaRPr lang="en-US" sz="2400" dirty="0" smtClean="0">
              <a:latin typeface="Times New Roman" charset="0"/>
            </a:endParaRPr>
          </a:p>
          <a:p>
            <a:pPr lvl="1"/>
            <a:endParaRPr lang="en-US" sz="2800" dirty="0">
              <a:latin typeface="Times New Roman" charset="0"/>
            </a:endParaRPr>
          </a:p>
          <a:p>
            <a:pPr marL="228600" lvl="1" indent="0">
              <a:buNone/>
            </a:pPr>
            <a:endParaRPr lang="en-US" sz="2800" dirty="0" smtClean="0">
              <a:latin typeface="Times New Roman" charset="0"/>
            </a:endParaRPr>
          </a:p>
          <a:p>
            <a:endParaRPr lang="en-US" sz="2800" dirty="0"/>
          </a:p>
        </p:txBody>
      </p:sp>
      <p:sp>
        <p:nvSpPr>
          <p:cNvPr id="7" name="Content Placeholder 4"/>
          <p:cNvSpPr txBox="1">
            <a:spLocks/>
          </p:cNvSpPr>
          <p:nvPr/>
        </p:nvSpPr>
        <p:spPr>
          <a:xfrm>
            <a:off x="4465647" y="4035959"/>
            <a:ext cx="4506612"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2800" dirty="0" smtClean="0">
                <a:latin typeface="Times New Roman" charset="0"/>
              </a:rPr>
              <a:t>Cons:</a:t>
            </a:r>
          </a:p>
          <a:p>
            <a:pPr lvl="1"/>
            <a:r>
              <a:rPr lang="en-US" sz="2400" dirty="0" smtClean="0">
                <a:latin typeface="Times New Roman" charset="0"/>
              </a:rPr>
              <a:t>dissection of dilated artery causing death</a:t>
            </a:r>
          </a:p>
          <a:p>
            <a:pPr lvl="1"/>
            <a:r>
              <a:rPr lang="en-US" sz="2400" dirty="0">
                <a:latin typeface="Times New Roman" charset="0"/>
              </a:rPr>
              <a:t>c</a:t>
            </a:r>
            <a:r>
              <a:rPr lang="en-US" sz="2400" dirty="0" smtClean="0">
                <a:latin typeface="Times New Roman" charset="0"/>
              </a:rPr>
              <a:t>ardiac </a:t>
            </a:r>
            <a:r>
              <a:rPr lang="en-US" sz="2400" dirty="0" err="1" smtClean="0">
                <a:latin typeface="Times New Roman" charset="0"/>
              </a:rPr>
              <a:t>tamponade</a:t>
            </a:r>
            <a:r>
              <a:rPr lang="en-US" sz="2400" dirty="0" smtClean="0">
                <a:latin typeface="Times New Roman" charset="0"/>
              </a:rPr>
              <a:t>,</a:t>
            </a:r>
          </a:p>
          <a:p>
            <a:pPr lvl="1"/>
            <a:r>
              <a:rPr lang="en-US" sz="2400" dirty="0" smtClean="0">
                <a:latin typeface="Times New Roman" charset="0"/>
              </a:rPr>
              <a:t> ischemia and MI</a:t>
            </a:r>
          </a:p>
          <a:p>
            <a:pPr lvl="1"/>
            <a:r>
              <a:rPr lang="en-US" sz="2400" dirty="0" smtClean="0">
                <a:latin typeface="Times New Roman" charset="0"/>
              </a:rPr>
              <a:t> allergic reaction to dye </a:t>
            </a:r>
          </a:p>
          <a:p>
            <a:pPr lvl="1"/>
            <a:endParaRPr lang="en-US" sz="2400" dirty="0" smtClean="0">
              <a:latin typeface="Times New Roman" charset="0"/>
            </a:endParaRPr>
          </a:p>
          <a:p>
            <a:pPr lvl="1"/>
            <a:endParaRPr lang="en-US" sz="2400" dirty="0" smtClean="0">
              <a:latin typeface="Times New Roman" charset="0"/>
            </a:endParaRPr>
          </a:p>
          <a:p>
            <a:pPr marL="228600" lvl="1" indent="0">
              <a:buFont typeface="Wingdings" pitchFamily="2" charset="2"/>
              <a:buNone/>
            </a:pPr>
            <a:endParaRPr lang="en-US" sz="2400" dirty="0" smtClean="0">
              <a:latin typeface="Times New Roman" charset="0"/>
            </a:endParaRPr>
          </a:p>
          <a:p>
            <a:endParaRPr lang="en-US" sz="2800" dirty="0"/>
          </a:p>
        </p:txBody>
      </p:sp>
    </p:spTree>
    <p:extLst>
      <p:ext uri="{BB962C8B-B14F-4D97-AF65-F5344CB8AC3E}">
        <p14:creationId xmlns:p14="http://schemas.microsoft.com/office/powerpoint/2010/main" val="240997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PCI (PTCA)</a:t>
            </a:r>
            <a:endParaRPr lang="en-US" sz="6000" dirty="0"/>
          </a:p>
        </p:txBody>
      </p:sp>
      <p:pic>
        <p:nvPicPr>
          <p:cNvPr id="4" name="Content Placeholder 3"/>
          <p:cNvPicPr>
            <a:picLocks noGrp="1" noChangeAspect="1"/>
          </p:cNvPicPr>
          <p:nvPr>
            <p:ph idx="1"/>
          </p:nvPr>
        </p:nvPicPr>
        <p:blipFill rotWithShape="1">
          <a:blip r:embed="rId2"/>
          <a:srcRect l="-1362" r="-1855"/>
          <a:stretch/>
        </p:blipFill>
        <p:spPr>
          <a:xfrm>
            <a:off x="1353125" y="275882"/>
            <a:ext cx="6523382" cy="6373906"/>
          </a:xfrm>
        </p:spPr>
      </p:pic>
    </p:spTree>
    <p:extLst>
      <p:ext uri="{BB962C8B-B14F-4D97-AF65-F5344CB8AC3E}">
        <p14:creationId xmlns:p14="http://schemas.microsoft.com/office/powerpoint/2010/main" val="254950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CABG</a:t>
            </a:r>
            <a:endParaRPr lang="en-US" sz="6000" dirty="0"/>
          </a:p>
        </p:txBody>
      </p:sp>
      <p:sp>
        <p:nvSpPr>
          <p:cNvPr id="3" name="Content Placeholder 2"/>
          <p:cNvSpPr>
            <a:spLocks noGrp="1"/>
          </p:cNvSpPr>
          <p:nvPr>
            <p:ph idx="1"/>
          </p:nvPr>
        </p:nvSpPr>
        <p:spPr>
          <a:xfrm>
            <a:off x="498474" y="1645024"/>
            <a:ext cx="7556313" cy="4144963"/>
          </a:xfrm>
        </p:spPr>
        <p:txBody>
          <a:bodyPr>
            <a:noAutofit/>
          </a:bodyPr>
          <a:lstStyle/>
          <a:p>
            <a:r>
              <a:rPr lang="en-US" sz="2400" dirty="0" smtClean="0"/>
              <a:t>A </a:t>
            </a:r>
            <a:r>
              <a:rPr lang="en-US" sz="2400" dirty="0"/>
              <a:t>healthy artery or vein from the body is connected, or grafted, to the blocked coronary </a:t>
            </a:r>
            <a:r>
              <a:rPr lang="en-US" sz="2400" dirty="0" smtClean="0"/>
              <a:t>artery</a:t>
            </a:r>
          </a:p>
          <a:p>
            <a:r>
              <a:rPr lang="en-US" sz="2400" dirty="0"/>
              <a:t>The grafted artery or vein bypasses </a:t>
            </a:r>
            <a:r>
              <a:rPr lang="en-US" sz="2400" dirty="0" smtClean="0"/>
              <a:t>the </a:t>
            </a:r>
            <a:r>
              <a:rPr lang="en-US" sz="2400" dirty="0"/>
              <a:t>blocked portion of the coronary </a:t>
            </a:r>
            <a:r>
              <a:rPr lang="en-US" sz="2400" dirty="0" smtClean="0"/>
              <a:t>artery</a:t>
            </a:r>
          </a:p>
          <a:p>
            <a:r>
              <a:rPr lang="en-US" sz="2400" dirty="0"/>
              <a:t>CABG </a:t>
            </a:r>
            <a:r>
              <a:rPr lang="en-US" sz="2400" dirty="0" smtClean="0"/>
              <a:t>may </a:t>
            </a:r>
            <a:r>
              <a:rPr lang="en-US" sz="2400" dirty="0"/>
              <a:t>be an option if you have blockages in the heart that can't be treated with </a:t>
            </a:r>
            <a:r>
              <a:rPr lang="en-US" sz="2400" dirty="0" smtClean="0"/>
              <a:t>a stent</a:t>
            </a:r>
          </a:p>
          <a:p>
            <a:r>
              <a:rPr lang="en-US" sz="2400" dirty="0" smtClean="0"/>
              <a:t>Goals of a CABG</a:t>
            </a:r>
          </a:p>
          <a:p>
            <a:pPr lvl="1"/>
            <a:r>
              <a:rPr lang="en-US" sz="2000" dirty="0"/>
              <a:t>Improving the pumping action of your </a:t>
            </a:r>
            <a:r>
              <a:rPr lang="en-US" sz="2000" dirty="0" smtClean="0"/>
              <a:t>heart</a:t>
            </a:r>
          </a:p>
          <a:p>
            <a:pPr lvl="1"/>
            <a:r>
              <a:rPr lang="en-US" sz="2000" dirty="0"/>
              <a:t>Improving your quality of life and reducing angina and other </a:t>
            </a:r>
            <a:r>
              <a:rPr lang="en-US" sz="2000" dirty="0" smtClean="0"/>
              <a:t>CAD </a:t>
            </a:r>
            <a:r>
              <a:rPr lang="en-US" sz="2000" dirty="0"/>
              <a:t>symptoms</a:t>
            </a:r>
            <a:endParaRPr lang="en-US" sz="2000" dirty="0"/>
          </a:p>
        </p:txBody>
      </p:sp>
    </p:spTree>
    <p:extLst>
      <p:ext uri="{BB962C8B-B14F-4D97-AF65-F5344CB8AC3E}">
        <p14:creationId xmlns:p14="http://schemas.microsoft.com/office/powerpoint/2010/main" val="350133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4861" r="-14861"/>
          <a:stretch>
            <a:fillRect/>
          </a:stretch>
        </p:blipFill>
        <p:spPr>
          <a:xfrm>
            <a:off x="-792199" y="484094"/>
            <a:ext cx="10770403" cy="5908030"/>
          </a:xfrm>
        </p:spPr>
      </p:pic>
    </p:spTree>
    <p:extLst>
      <p:ext uri="{BB962C8B-B14F-4D97-AF65-F5344CB8AC3E}">
        <p14:creationId xmlns:p14="http://schemas.microsoft.com/office/powerpoint/2010/main" val="427834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What to include in a History	</a:t>
            </a:r>
            <a:endParaRPr lang="en-US" sz="4800" dirty="0"/>
          </a:p>
        </p:txBody>
      </p:sp>
      <p:sp>
        <p:nvSpPr>
          <p:cNvPr id="3" name="Content Placeholder 2"/>
          <p:cNvSpPr>
            <a:spLocks noGrp="1"/>
          </p:cNvSpPr>
          <p:nvPr>
            <p:ph idx="1"/>
          </p:nvPr>
        </p:nvSpPr>
        <p:spPr>
          <a:xfrm>
            <a:off x="498474" y="1981200"/>
            <a:ext cx="8411331" cy="4144963"/>
          </a:xfrm>
        </p:spPr>
        <p:txBody>
          <a:bodyPr>
            <a:noAutofit/>
          </a:bodyPr>
          <a:lstStyle/>
          <a:p>
            <a:r>
              <a:rPr lang="en-US" sz="2800" dirty="0" smtClean="0"/>
              <a:t>Current symptoms</a:t>
            </a:r>
          </a:p>
          <a:p>
            <a:r>
              <a:rPr lang="en-US" sz="2800" dirty="0" smtClean="0"/>
              <a:t>Complete list of comorbid conditions</a:t>
            </a:r>
          </a:p>
          <a:p>
            <a:r>
              <a:rPr lang="en-US" sz="2800" dirty="0" smtClean="0"/>
              <a:t>Complete Family History</a:t>
            </a:r>
          </a:p>
          <a:p>
            <a:pPr lvl="1"/>
            <a:r>
              <a:rPr lang="en-US" sz="2400" dirty="0" smtClean="0"/>
              <a:t>How closely are they related?</a:t>
            </a:r>
          </a:p>
          <a:p>
            <a:pPr lvl="1"/>
            <a:r>
              <a:rPr lang="en-US" sz="2400" dirty="0" smtClean="0"/>
              <a:t>Age </a:t>
            </a:r>
            <a:r>
              <a:rPr lang="en-US" sz="2400" dirty="0"/>
              <a:t>of diagnosis </a:t>
            </a:r>
            <a:r>
              <a:rPr lang="en-US" sz="2400" dirty="0" smtClean="0"/>
              <a:t>for that relative</a:t>
            </a:r>
          </a:p>
          <a:p>
            <a:r>
              <a:rPr lang="en-US" sz="2800" dirty="0" smtClean="0"/>
              <a:t>Character and Location of discomfort</a:t>
            </a:r>
          </a:p>
          <a:p>
            <a:r>
              <a:rPr lang="en-US" sz="2800" dirty="0" smtClean="0"/>
              <a:t>Radiation of discomfort</a:t>
            </a:r>
          </a:p>
          <a:p>
            <a:r>
              <a:rPr lang="en-US" sz="2800" dirty="0" smtClean="0"/>
              <a:t>Associated/Aggravating/Alleviating symptoms</a:t>
            </a:r>
          </a:p>
          <a:p>
            <a:endParaRPr lang="en-US" sz="2800" dirty="0"/>
          </a:p>
        </p:txBody>
      </p:sp>
    </p:spTree>
    <p:extLst>
      <p:ext uri="{BB962C8B-B14F-4D97-AF65-F5344CB8AC3E}">
        <p14:creationId xmlns:p14="http://schemas.microsoft.com/office/powerpoint/2010/main" val="181245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Important Labs</a:t>
            </a:r>
            <a:endParaRPr lang="en-US" sz="6000" dirty="0"/>
          </a:p>
        </p:txBody>
      </p:sp>
      <p:sp>
        <p:nvSpPr>
          <p:cNvPr id="3" name="Content Placeholder 2"/>
          <p:cNvSpPr>
            <a:spLocks noGrp="1"/>
          </p:cNvSpPr>
          <p:nvPr>
            <p:ph idx="1"/>
          </p:nvPr>
        </p:nvSpPr>
        <p:spPr/>
        <p:txBody>
          <a:bodyPr>
            <a:noAutofit/>
          </a:bodyPr>
          <a:lstStyle/>
          <a:p>
            <a:r>
              <a:rPr lang="en-US" sz="2800" dirty="0" smtClean="0"/>
              <a:t>Glucose</a:t>
            </a:r>
          </a:p>
          <a:p>
            <a:r>
              <a:rPr lang="en-US" sz="2800" dirty="0"/>
              <a:t>Lipid Levels</a:t>
            </a:r>
          </a:p>
          <a:p>
            <a:pPr lvl="1"/>
            <a:r>
              <a:rPr lang="en-US" sz="2400" dirty="0"/>
              <a:t>Total cholesterol</a:t>
            </a:r>
          </a:p>
          <a:p>
            <a:pPr lvl="1"/>
            <a:r>
              <a:rPr lang="en-US" sz="2400" dirty="0"/>
              <a:t>high-density lipoprotein [HDL]</a:t>
            </a:r>
          </a:p>
          <a:p>
            <a:pPr lvl="1"/>
            <a:r>
              <a:rPr lang="en-US" sz="2400" dirty="0"/>
              <a:t>Low--density lipoprotein [LDL] </a:t>
            </a:r>
          </a:p>
          <a:p>
            <a:pPr lvl="1"/>
            <a:r>
              <a:rPr lang="en-US" sz="2400" dirty="0" smtClean="0"/>
              <a:t>Triglycerides</a:t>
            </a:r>
            <a:endParaRPr lang="en-US" sz="2400" dirty="0"/>
          </a:p>
          <a:p>
            <a:r>
              <a:rPr lang="en-US" sz="2800" dirty="0" smtClean="0"/>
              <a:t>High-sensitivity C-reactive protein</a:t>
            </a:r>
          </a:p>
          <a:p>
            <a:r>
              <a:rPr lang="en-US" sz="2800" dirty="0" smtClean="0"/>
              <a:t>Troponin levels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077771" y="2451100"/>
            <a:ext cx="2692400" cy="1943100"/>
          </a:xfrm>
          <a:prstGeom prst="rect">
            <a:avLst/>
          </a:prstGeom>
        </p:spPr>
      </p:pic>
    </p:spTree>
    <p:extLst>
      <p:ext uri="{BB962C8B-B14F-4D97-AF65-F5344CB8AC3E}">
        <p14:creationId xmlns:p14="http://schemas.microsoft.com/office/powerpoint/2010/main" val="213378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Important Tests</a:t>
            </a:r>
            <a:endParaRPr lang="en-US" sz="6000" dirty="0"/>
          </a:p>
        </p:txBody>
      </p:sp>
      <p:sp>
        <p:nvSpPr>
          <p:cNvPr id="3" name="Content Placeholder 2"/>
          <p:cNvSpPr>
            <a:spLocks noGrp="1"/>
          </p:cNvSpPr>
          <p:nvPr>
            <p:ph idx="1"/>
          </p:nvPr>
        </p:nvSpPr>
        <p:spPr>
          <a:xfrm>
            <a:off x="244474" y="1981200"/>
            <a:ext cx="7556313" cy="4144963"/>
          </a:xfrm>
        </p:spPr>
        <p:txBody>
          <a:bodyPr>
            <a:normAutofit/>
          </a:bodyPr>
          <a:lstStyle/>
          <a:p>
            <a:r>
              <a:rPr lang="en-US" sz="2800" b="1" dirty="0"/>
              <a:t>ECD or EKG (electrocardiogram</a:t>
            </a:r>
            <a:r>
              <a:rPr lang="en-US" sz="2800" b="1" dirty="0" smtClean="0"/>
              <a:t>)</a:t>
            </a:r>
          </a:p>
          <a:p>
            <a:r>
              <a:rPr lang="en-US" sz="2800" b="1" dirty="0" smtClean="0"/>
              <a:t>Echocardiogram</a:t>
            </a:r>
          </a:p>
          <a:p>
            <a:r>
              <a:rPr lang="en-US" sz="2800" b="1" dirty="0"/>
              <a:t>Exercise stress </a:t>
            </a:r>
            <a:r>
              <a:rPr lang="en-US" sz="2800" b="1" dirty="0" smtClean="0"/>
              <a:t>test</a:t>
            </a:r>
          </a:p>
          <a:p>
            <a:r>
              <a:rPr lang="en-US" sz="2800" b="1" dirty="0"/>
              <a:t>Chest X-</a:t>
            </a:r>
            <a:r>
              <a:rPr lang="en-US" sz="2800" b="1" dirty="0" smtClean="0"/>
              <a:t>ray</a:t>
            </a:r>
          </a:p>
          <a:p>
            <a:r>
              <a:rPr lang="en-US" sz="2800" b="1" dirty="0"/>
              <a:t>Cardiac </a:t>
            </a:r>
            <a:r>
              <a:rPr lang="en-US" sz="2800" b="1" dirty="0" smtClean="0"/>
              <a:t>catheterization</a:t>
            </a:r>
          </a:p>
          <a:p>
            <a:r>
              <a:rPr lang="en-US" sz="2800" b="1" dirty="0"/>
              <a:t>Coronary angiogram</a:t>
            </a:r>
            <a:endParaRPr lang="en-US" sz="2800" dirty="0"/>
          </a:p>
        </p:txBody>
      </p:sp>
      <p:pic>
        <p:nvPicPr>
          <p:cNvPr id="4" name="Picture 3"/>
          <p:cNvPicPr>
            <a:picLocks noChangeAspect="1"/>
          </p:cNvPicPr>
          <p:nvPr/>
        </p:nvPicPr>
        <p:blipFill>
          <a:blip r:embed="rId3"/>
          <a:stretch>
            <a:fillRect/>
          </a:stretch>
        </p:blipFill>
        <p:spPr>
          <a:xfrm>
            <a:off x="5228167" y="3145897"/>
            <a:ext cx="3725333" cy="2980266"/>
          </a:xfrm>
          <a:prstGeom prst="rect">
            <a:avLst/>
          </a:prstGeom>
        </p:spPr>
      </p:pic>
    </p:spTree>
    <p:extLst>
      <p:ext uri="{BB962C8B-B14F-4D97-AF65-F5344CB8AC3E}">
        <p14:creationId xmlns:p14="http://schemas.microsoft.com/office/powerpoint/2010/main" val="23335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34" r="203"/>
          <a:stretch/>
        </p:blipFill>
        <p:spPr>
          <a:xfrm>
            <a:off x="606113" y="419835"/>
            <a:ext cx="8110362" cy="6132699"/>
          </a:xfrm>
          <a:prstGeom prst="rect">
            <a:avLst/>
          </a:prstGeom>
          <a:ln>
            <a:noFill/>
          </a:ln>
          <a:effectLst>
            <a:softEdge rad="112500"/>
          </a:effectLst>
        </p:spPr>
      </p:pic>
    </p:spTree>
    <p:extLst>
      <p:ext uri="{BB962C8B-B14F-4D97-AF65-F5344CB8AC3E}">
        <p14:creationId xmlns:p14="http://schemas.microsoft.com/office/powerpoint/2010/main" val="106324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Objectives</a:t>
            </a:r>
            <a:endParaRPr lang="en-US" sz="6000" dirty="0"/>
          </a:p>
        </p:txBody>
      </p:sp>
      <p:sp>
        <p:nvSpPr>
          <p:cNvPr id="3" name="Content Placeholder 2"/>
          <p:cNvSpPr>
            <a:spLocks noGrp="1"/>
          </p:cNvSpPr>
          <p:nvPr>
            <p:ph idx="1"/>
          </p:nvPr>
        </p:nvSpPr>
        <p:spPr>
          <a:xfrm>
            <a:off x="498474" y="1604449"/>
            <a:ext cx="7556313" cy="4144963"/>
          </a:xfrm>
        </p:spPr>
        <p:txBody>
          <a:bodyPr>
            <a:noAutofit/>
          </a:bodyPr>
          <a:lstStyle/>
          <a:p>
            <a:pPr marL="342900" indent="-342900">
              <a:buFont typeface="Wingdings" charset="2"/>
              <a:buChar char="v"/>
            </a:pPr>
            <a:r>
              <a:rPr lang="en-US" sz="2400" dirty="0"/>
              <a:t>Understand what </a:t>
            </a:r>
            <a:r>
              <a:rPr lang="en-US" sz="2400" dirty="0" smtClean="0"/>
              <a:t>coronary artery disease (CAD) </a:t>
            </a:r>
            <a:r>
              <a:rPr lang="en-US" sz="2400" dirty="0"/>
              <a:t>is</a:t>
            </a:r>
          </a:p>
          <a:p>
            <a:pPr marL="342900" indent="-342900">
              <a:buFont typeface="Wingdings" charset="2"/>
              <a:buChar char="v"/>
            </a:pPr>
            <a:r>
              <a:rPr lang="en-US" sz="2400" dirty="0"/>
              <a:t>Understand the pathophysiology of CAD.</a:t>
            </a:r>
          </a:p>
          <a:p>
            <a:pPr marL="342900" indent="-342900">
              <a:buFont typeface="Wingdings" charset="2"/>
              <a:buChar char="v"/>
            </a:pPr>
            <a:r>
              <a:rPr lang="en-US" sz="2400" dirty="0" smtClean="0"/>
              <a:t>Know </a:t>
            </a:r>
            <a:r>
              <a:rPr lang="en-US" sz="2400" dirty="0"/>
              <a:t>the common signs and symptoms of </a:t>
            </a:r>
            <a:r>
              <a:rPr lang="en-US" sz="2400" dirty="0" smtClean="0"/>
              <a:t>CAD and </a:t>
            </a:r>
            <a:endParaRPr lang="en-US" sz="2400" dirty="0"/>
          </a:p>
          <a:p>
            <a:pPr marL="342900" indent="-342900">
              <a:buFont typeface="Wingdings" charset="2"/>
              <a:buChar char="v"/>
            </a:pPr>
            <a:r>
              <a:rPr lang="en-US" sz="2400" dirty="0"/>
              <a:t>Explain the nursing care of patients with </a:t>
            </a:r>
            <a:r>
              <a:rPr lang="en-US" sz="2400" dirty="0" smtClean="0"/>
              <a:t>CAD and identify </a:t>
            </a:r>
            <a:r>
              <a:rPr lang="en-US" sz="2400" dirty="0"/>
              <a:t>proper nursing diagnosis associated with </a:t>
            </a:r>
            <a:r>
              <a:rPr lang="en-US" sz="2400" dirty="0" smtClean="0"/>
              <a:t>CAD </a:t>
            </a:r>
            <a:endParaRPr lang="en-US" sz="2400" dirty="0"/>
          </a:p>
          <a:p>
            <a:pPr marL="342900" indent="-342900">
              <a:buFont typeface="Wingdings" charset="2"/>
              <a:buChar char="v"/>
            </a:pPr>
            <a:r>
              <a:rPr lang="en-US" sz="2400" dirty="0" smtClean="0"/>
              <a:t>Review treatment for patients diagnosed with CAD</a:t>
            </a:r>
            <a:endParaRPr lang="en-US" sz="2400" dirty="0"/>
          </a:p>
          <a:p>
            <a:pPr marL="342900" indent="-342900">
              <a:buFont typeface="Wingdings" charset="2"/>
              <a:buChar char="v"/>
            </a:pPr>
            <a:endParaRPr lang="en-US" sz="2400" dirty="0"/>
          </a:p>
          <a:p>
            <a:pPr marL="342900" indent="-342900">
              <a:buFont typeface="Wingdings" charset="2"/>
              <a:buChar char="v"/>
            </a:pPr>
            <a:endParaRPr lang="en-US" sz="2400" dirty="0"/>
          </a:p>
          <a:p>
            <a:endParaRPr lang="en-US" sz="2400" dirty="0"/>
          </a:p>
          <a:p>
            <a:endParaRPr lang="en-US" sz="2400" dirty="0"/>
          </a:p>
        </p:txBody>
      </p:sp>
      <p:pic>
        <p:nvPicPr>
          <p:cNvPr id="9" name="Picture 8"/>
          <p:cNvPicPr>
            <a:picLocks noChangeAspect="1"/>
          </p:cNvPicPr>
          <p:nvPr/>
        </p:nvPicPr>
        <p:blipFill rotWithShape="1">
          <a:blip r:embed="rId3">
            <a:duotone>
              <a:schemeClr val="accent1">
                <a:shade val="45000"/>
                <a:satMod val="135000"/>
              </a:schemeClr>
              <a:prstClr val="white"/>
            </a:duotone>
          </a:blip>
          <a:srcRect l="10523" t="5644" r="9689" b="6505"/>
          <a:stretch/>
        </p:blipFill>
        <p:spPr>
          <a:xfrm>
            <a:off x="498474" y="1722953"/>
            <a:ext cx="408268" cy="305865"/>
          </a:xfrm>
          <a:prstGeom prst="rect">
            <a:avLst/>
          </a:prstGeom>
        </p:spPr>
      </p:pic>
      <p:pic>
        <p:nvPicPr>
          <p:cNvPr id="10" name="Picture 9"/>
          <p:cNvPicPr>
            <a:picLocks noChangeAspect="1"/>
          </p:cNvPicPr>
          <p:nvPr/>
        </p:nvPicPr>
        <p:blipFill rotWithShape="1">
          <a:blip r:embed="rId3">
            <a:duotone>
              <a:schemeClr val="accent1">
                <a:shade val="45000"/>
                <a:satMod val="135000"/>
              </a:schemeClr>
              <a:prstClr val="white"/>
            </a:duotone>
          </a:blip>
          <a:srcRect l="10523" t="5644" r="9689" b="6505"/>
          <a:stretch/>
        </p:blipFill>
        <p:spPr>
          <a:xfrm>
            <a:off x="498474" y="2697400"/>
            <a:ext cx="408268" cy="305865"/>
          </a:xfrm>
          <a:prstGeom prst="rect">
            <a:avLst/>
          </a:prstGeom>
        </p:spPr>
      </p:pic>
      <p:pic>
        <p:nvPicPr>
          <p:cNvPr id="11" name="Picture 10"/>
          <p:cNvPicPr>
            <a:picLocks noChangeAspect="1"/>
          </p:cNvPicPr>
          <p:nvPr/>
        </p:nvPicPr>
        <p:blipFill rotWithShape="1">
          <a:blip r:embed="rId3">
            <a:duotone>
              <a:schemeClr val="accent1">
                <a:shade val="45000"/>
                <a:satMod val="135000"/>
              </a:schemeClr>
              <a:prstClr val="white"/>
            </a:duotone>
          </a:blip>
          <a:srcRect l="10523" t="5644" r="9689" b="6505"/>
          <a:stretch/>
        </p:blipFill>
        <p:spPr>
          <a:xfrm>
            <a:off x="484043" y="3347726"/>
            <a:ext cx="408268" cy="305865"/>
          </a:xfrm>
          <a:prstGeom prst="rect">
            <a:avLst/>
          </a:prstGeom>
        </p:spPr>
      </p:pic>
      <p:pic>
        <p:nvPicPr>
          <p:cNvPr id="12" name="Picture 11"/>
          <p:cNvPicPr>
            <a:picLocks noChangeAspect="1"/>
          </p:cNvPicPr>
          <p:nvPr/>
        </p:nvPicPr>
        <p:blipFill rotWithShape="1">
          <a:blip r:embed="rId3">
            <a:duotone>
              <a:schemeClr val="accent1">
                <a:shade val="45000"/>
                <a:satMod val="135000"/>
              </a:schemeClr>
              <a:prstClr val="white"/>
            </a:duotone>
          </a:blip>
          <a:srcRect l="10523" t="5644" r="9689" b="6505"/>
          <a:stretch/>
        </p:blipFill>
        <p:spPr>
          <a:xfrm>
            <a:off x="498474" y="4339431"/>
            <a:ext cx="408268" cy="305865"/>
          </a:xfrm>
          <a:prstGeom prst="rect">
            <a:avLst/>
          </a:prstGeom>
        </p:spPr>
      </p:pic>
      <p:pic>
        <p:nvPicPr>
          <p:cNvPr id="13" name="Picture 12"/>
          <p:cNvPicPr>
            <a:picLocks noChangeAspect="1"/>
          </p:cNvPicPr>
          <p:nvPr/>
        </p:nvPicPr>
        <p:blipFill rotWithShape="1">
          <a:blip r:embed="rId3">
            <a:duotone>
              <a:schemeClr val="accent1">
                <a:shade val="45000"/>
                <a:satMod val="135000"/>
              </a:schemeClr>
              <a:prstClr val="white"/>
            </a:duotone>
          </a:blip>
          <a:srcRect l="10523" t="5644" r="9689" b="6505"/>
          <a:stretch/>
        </p:blipFill>
        <p:spPr>
          <a:xfrm>
            <a:off x="490033" y="5674505"/>
            <a:ext cx="408268" cy="305865"/>
          </a:xfrm>
          <a:prstGeom prst="rect">
            <a:avLst/>
          </a:prstGeom>
        </p:spPr>
      </p:pic>
    </p:spTree>
    <p:extLst>
      <p:ext uri="{BB962C8B-B14F-4D97-AF65-F5344CB8AC3E}">
        <p14:creationId xmlns:p14="http://schemas.microsoft.com/office/powerpoint/2010/main" val="22063736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srcRect l="-99" t="-348" r="-471" b="348"/>
          <a:stretch/>
        </p:blipFill>
        <p:spPr>
          <a:xfrm>
            <a:off x="4684744" y="1600200"/>
            <a:ext cx="5108662" cy="4144963"/>
          </a:xfrm>
        </p:spPr>
      </p:pic>
      <p:pic>
        <p:nvPicPr>
          <p:cNvPr id="6" name="Picture 5"/>
          <p:cNvPicPr>
            <a:picLocks noChangeAspect="1"/>
          </p:cNvPicPr>
          <p:nvPr/>
        </p:nvPicPr>
        <p:blipFill>
          <a:blip r:embed="rId4"/>
          <a:stretch>
            <a:fillRect/>
          </a:stretch>
        </p:blipFill>
        <p:spPr>
          <a:xfrm>
            <a:off x="0" y="1629061"/>
            <a:ext cx="4864484" cy="4116102"/>
          </a:xfrm>
          <a:prstGeom prst="rect">
            <a:avLst/>
          </a:prstGeom>
        </p:spPr>
      </p:pic>
    </p:spTree>
    <p:extLst>
      <p:ext uri="{BB962C8B-B14F-4D97-AF65-F5344CB8AC3E}">
        <p14:creationId xmlns:p14="http://schemas.microsoft.com/office/powerpoint/2010/main" val="74935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Nursing Diagnoses</a:t>
            </a:r>
            <a:endParaRPr lang="en-US" sz="6000" dirty="0"/>
          </a:p>
        </p:txBody>
      </p:sp>
      <p:sp>
        <p:nvSpPr>
          <p:cNvPr id="3" name="Content Placeholder 2"/>
          <p:cNvSpPr>
            <a:spLocks noGrp="1"/>
          </p:cNvSpPr>
          <p:nvPr>
            <p:ph idx="1"/>
          </p:nvPr>
        </p:nvSpPr>
        <p:spPr>
          <a:xfrm>
            <a:off x="498474" y="1772990"/>
            <a:ext cx="8286428" cy="4144963"/>
          </a:xfrm>
        </p:spPr>
        <p:txBody>
          <a:bodyPr>
            <a:noAutofit/>
          </a:bodyPr>
          <a:lstStyle/>
          <a:p>
            <a:r>
              <a:rPr lang="en-US" sz="2400" dirty="0" smtClean="0"/>
              <a:t>Acute Pain</a:t>
            </a:r>
          </a:p>
          <a:p>
            <a:pPr lvl="1"/>
            <a:r>
              <a:rPr lang="en-US" sz="2000" dirty="0" smtClean="0"/>
              <a:t>Related to cardiac </a:t>
            </a:r>
            <a:r>
              <a:rPr lang="en-US" sz="2000" dirty="0" err="1" smtClean="0"/>
              <a:t>ishchemia</a:t>
            </a:r>
            <a:endParaRPr lang="en-US" sz="2000" dirty="0"/>
          </a:p>
          <a:p>
            <a:r>
              <a:rPr lang="en-US" sz="2400" dirty="0" smtClean="0"/>
              <a:t>Excess Fluid Volume</a:t>
            </a:r>
          </a:p>
          <a:p>
            <a:pPr lvl="1"/>
            <a:r>
              <a:rPr lang="en-US" sz="2000" dirty="0" smtClean="0"/>
              <a:t>Related to fluid retention</a:t>
            </a:r>
          </a:p>
          <a:p>
            <a:r>
              <a:rPr lang="en-US" sz="2400" dirty="0" smtClean="0"/>
              <a:t>Activity Intolerance </a:t>
            </a:r>
          </a:p>
          <a:p>
            <a:pPr lvl="1"/>
            <a:r>
              <a:rPr lang="en-US" sz="2000" dirty="0" smtClean="0"/>
              <a:t>related to insufficient oxygenation</a:t>
            </a:r>
          </a:p>
          <a:p>
            <a:r>
              <a:rPr lang="en-US" sz="2400" dirty="0" smtClean="0"/>
              <a:t>Decreased Cardiac Output </a:t>
            </a:r>
          </a:p>
          <a:p>
            <a:pPr lvl="1"/>
            <a:r>
              <a:rPr lang="en-US" sz="2000" dirty="0" smtClean="0"/>
              <a:t>related to dysrhythmias </a:t>
            </a:r>
          </a:p>
          <a:p>
            <a:r>
              <a:rPr lang="en-US" sz="2400" dirty="0"/>
              <a:t>Ineffective Coping </a:t>
            </a:r>
          </a:p>
          <a:p>
            <a:pPr lvl="1"/>
            <a:r>
              <a:rPr lang="en-US" sz="2000" dirty="0"/>
              <a:t>related to decreased physical status after myocardial infarction</a:t>
            </a:r>
          </a:p>
          <a:p>
            <a:endParaRPr lang="en-US" sz="2400" dirty="0"/>
          </a:p>
        </p:txBody>
      </p:sp>
      <p:pic>
        <p:nvPicPr>
          <p:cNvPr id="4" name="Picture 3"/>
          <p:cNvPicPr>
            <a:picLocks noChangeAspect="1"/>
          </p:cNvPicPr>
          <p:nvPr/>
        </p:nvPicPr>
        <p:blipFill>
          <a:blip r:embed="rId3"/>
          <a:stretch>
            <a:fillRect/>
          </a:stretch>
        </p:blipFill>
        <p:spPr>
          <a:xfrm>
            <a:off x="5940102" y="2506310"/>
            <a:ext cx="2844800" cy="2844800"/>
          </a:xfrm>
          <a:prstGeom prst="rect">
            <a:avLst/>
          </a:prstGeom>
        </p:spPr>
      </p:pic>
    </p:spTree>
    <p:extLst>
      <p:ext uri="{BB962C8B-B14F-4D97-AF65-F5344CB8AC3E}">
        <p14:creationId xmlns:p14="http://schemas.microsoft.com/office/powerpoint/2010/main" val="425291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Nursing Interventions</a:t>
            </a:r>
            <a:endParaRPr lang="en-US" sz="5400" dirty="0"/>
          </a:p>
        </p:txBody>
      </p:sp>
      <p:sp>
        <p:nvSpPr>
          <p:cNvPr id="3" name="Content Placeholder 2"/>
          <p:cNvSpPr>
            <a:spLocks noGrp="1"/>
          </p:cNvSpPr>
          <p:nvPr>
            <p:ph idx="1"/>
          </p:nvPr>
        </p:nvSpPr>
        <p:spPr>
          <a:xfrm>
            <a:off x="498474" y="1981200"/>
            <a:ext cx="8307245" cy="4876800"/>
          </a:xfrm>
        </p:spPr>
        <p:txBody>
          <a:bodyPr>
            <a:noAutofit/>
          </a:bodyPr>
          <a:lstStyle/>
          <a:p>
            <a:r>
              <a:rPr lang="en-US" dirty="0" smtClean="0"/>
              <a:t>If patient is in pain, instruct patient to notify nurse immediately of chest pain</a:t>
            </a:r>
          </a:p>
          <a:p>
            <a:r>
              <a:rPr lang="en-US" dirty="0"/>
              <a:t>If fluid overload, administer diuretics as ordered and teach patient rational and side effect of medication</a:t>
            </a:r>
          </a:p>
          <a:p>
            <a:pPr lvl="1"/>
            <a:r>
              <a:rPr lang="en-US" dirty="0"/>
              <a:t>Weigh patient daily</a:t>
            </a:r>
          </a:p>
          <a:p>
            <a:pPr lvl="1"/>
            <a:r>
              <a:rPr lang="en-US" dirty="0"/>
              <a:t>Stress importance of daily weights</a:t>
            </a:r>
          </a:p>
          <a:p>
            <a:r>
              <a:rPr lang="en-US" dirty="0" smtClean="0"/>
              <a:t>If decreased cardiac output, administer and teach antiarrhythmic medications, as ordered by health care provider</a:t>
            </a:r>
          </a:p>
          <a:p>
            <a:r>
              <a:rPr lang="en-US" dirty="0" smtClean="0"/>
              <a:t>If activity intolerance, encourage participation in cardiac rehab program; teach how to monitor heart rate, blood pressure, and respirations; increase endurance and strength and prevent weight gain</a:t>
            </a:r>
          </a:p>
          <a:p>
            <a:pPr lvl="1"/>
            <a:endParaRPr lang="en-US" dirty="0"/>
          </a:p>
        </p:txBody>
      </p:sp>
    </p:spTree>
    <p:extLst>
      <p:ext uri="{BB962C8B-B14F-4D97-AF65-F5344CB8AC3E}">
        <p14:creationId xmlns:p14="http://schemas.microsoft.com/office/powerpoint/2010/main" val="242730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client is scheduled for a cardiac catherization using a </a:t>
            </a:r>
            <a:r>
              <a:rPr lang="en-US" sz="3200" dirty="0" smtClean="0"/>
              <a:t>dye</a:t>
            </a:r>
            <a:r>
              <a:rPr lang="en-US" sz="3200" dirty="0"/>
              <a:t>. Which of the following assessments is most critical before the procedure?</a:t>
            </a:r>
            <a:br>
              <a:rPr lang="en-US" sz="3200" dirty="0"/>
            </a:br>
            <a:endParaRPr lang="en-US" sz="3200" dirty="0"/>
          </a:p>
        </p:txBody>
      </p:sp>
      <p:sp>
        <p:nvSpPr>
          <p:cNvPr id="3" name="Content Placeholder 2"/>
          <p:cNvSpPr>
            <a:spLocks noGrp="1"/>
          </p:cNvSpPr>
          <p:nvPr>
            <p:ph idx="1"/>
          </p:nvPr>
        </p:nvSpPr>
        <p:spPr>
          <a:xfrm>
            <a:off x="498474" y="2918157"/>
            <a:ext cx="7556313" cy="4144963"/>
          </a:xfrm>
        </p:spPr>
        <p:txBody>
          <a:bodyPr>
            <a:normAutofit/>
          </a:bodyPr>
          <a:lstStyle/>
          <a:p>
            <a:pPr marL="514350" indent="-514350">
              <a:buFont typeface="+mj-lt"/>
              <a:buAutoNum type="arabicPeriod"/>
            </a:pPr>
            <a:r>
              <a:rPr lang="en-US" sz="3200" dirty="0" smtClean="0"/>
              <a:t>Intake </a:t>
            </a:r>
            <a:r>
              <a:rPr lang="en-US" sz="3200" dirty="0"/>
              <a:t>and output</a:t>
            </a:r>
          </a:p>
          <a:p>
            <a:pPr marL="514350" indent="-514350">
              <a:buFont typeface="+mj-lt"/>
              <a:buAutoNum type="arabicPeriod"/>
            </a:pPr>
            <a:r>
              <a:rPr lang="en-US" sz="3200" dirty="0"/>
              <a:t>Baseline peripheral pulse rates</a:t>
            </a:r>
          </a:p>
          <a:p>
            <a:pPr marL="514350" indent="-514350">
              <a:buFont typeface="+mj-lt"/>
              <a:buAutoNum type="arabicPeriod"/>
            </a:pPr>
            <a:r>
              <a:rPr lang="en-US" sz="3200" dirty="0"/>
              <a:t>Height and weight</a:t>
            </a:r>
          </a:p>
          <a:p>
            <a:pPr marL="514350" indent="-514350">
              <a:buFont typeface="+mj-lt"/>
              <a:buAutoNum type="arabicPeriod"/>
            </a:pPr>
            <a:r>
              <a:rPr lang="en-US" sz="3200" dirty="0"/>
              <a:t>Allergy to iodine or shellfish</a:t>
            </a:r>
            <a:endParaRPr lang="en-US" sz="3200" dirty="0"/>
          </a:p>
        </p:txBody>
      </p:sp>
    </p:spTree>
    <p:extLst>
      <p:ext uri="{BB962C8B-B14F-4D97-AF65-F5344CB8AC3E}">
        <p14:creationId xmlns:p14="http://schemas.microsoft.com/office/powerpoint/2010/main" val="417953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685" y="812030"/>
            <a:ext cx="7802426" cy="6045970"/>
          </a:xfrm>
        </p:spPr>
        <p:txBody>
          <a:bodyPr>
            <a:normAutofit fontScale="92500" lnSpcReduction="10000"/>
          </a:bodyPr>
          <a:lstStyle/>
          <a:p>
            <a:pPr marL="0" indent="0">
              <a:buNone/>
            </a:pPr>
            <a:r>
              <a:rPr lang="en-US" sz="2800" dirty="0">
                <a:solidFill>
                  <a:srgbClr val="660066"/>
                </a:solidFill>
              </a:rPr>
              <a:t>A 60-year-old male client comes into the emergency department with complaints of crushing chest pain that radiates to his shoulder and left arm. The admitting diagnosis is acute myocardial infarction. Immediate admission orders include oxygen by NC at 4L/minute, blood work, chest x-ray, an ECG, and 2mg of morphine given intravenously. The nurse should first</a:t>
            </a:r>
            <a:r>
              <a:rPr lang="en-US" sz="2800" dirty="0" smtClean="0">
                <a:solidFill>
                  <a:srgbClr val="660066"/>
                </a:solidFill>
              </a:rPr>
              <a:t>:</a:t>
            </a:r>
          </a:p>
          <a:p>
            <a:endParaRPr lang="en-US" sz="2800" dirty="0">
              <a:solidFill>
                <a:srgbClr val="660066"/>
              </a:solidFill>
            </a:endParaRPr>
          </a:p>
          <a:p>
            <a:pPr marL="457200" indent="-457200">
              <a:buFont typeface="+mj-lt"/>
              <a:buAutoNum type="arabicPeriod"/>
            </a:pPr>
            <a:r>
              <a:rPr lang="en-US" dirty="0"/>
              <a:t>Administer the morphine</a:t>
            </a:r>
          </a:p>
          <a:p>
            <a:pPr marL="457200" indent="-457200">
              <a:buFont typeface="+mj-lt"/>
              <a:buAutoNum type="arabicPeriod"/>
            </a:pPr>
            <a:r>
              <a:rPr lang="en-US" dirty="0"/>
              <a:t>Obtain a 12-lead ECG</a:t>
            </a:r>
          </a:p>
          <a:p>
            <a:pPr marL="457200" indent="-457200">
              <a:buFont typeface="+mj-lt"/>
              <a:buAutoNum type="arabicPeriod"/>
            </a:pPr>
            <a:r>
              <a:rPr lang="en-US" dirty="0"/>
              <a:t>Obtain the lab work</a:t>
            </a:r>
          </a:p>
          <a:p>
            <a:pPr marL="457200" indent="-457200">
              <a:buFont typeface="+mj-lt"/>
              <a:buAutoNum type="arabicPeriod"/>
            </a:pPr>
            <a:r>
              <a:rPr lang="en-US" dirty="0"/>
              <a:t>Order the chest x-ray</a:t>
            </a:r>
            <a:endParaRPr lang="en-US" dirty="0"/>
          </a:p>
        </p:txBody>
      </p:sp>
    </p:spTree>
    <p:extLst>
      <p:ext uri="{BB962C8B-B14F-4D97-AF65-F5344CB8AC3E}">
        <p14:creationId xmlns:p14="http://schemas.microsoft.com/office/powerpoint/2010/main" val="280040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67379"/>
            <a:ext cx="7556313" cy="2076919"/>
          </a:xfrm>
        </p:spPr>
        <p:txBody>
          <a:bodyPr/>
          <a:lstStyle/>
          <a:p>
            <a:r>
              <a:rPr lang="en-US" sz="3200" dirty="0"/>
              <a:t>Sublingual nitroglycerin tablets begin to work within 1 to 2 minutes. How should the nurse instruct the client to use the drug when chest pain occurs?</a:t>
            </a:r>
            <a:br>
              <a:rPr lang="en-US" sz="3200" dirty="0"/>
            </a:br>
            <a:endParaRPr lang="en-US" sz="3200" dirty="0"/>
          </a:p>
        </p:txBody>
      </p:sp>
      <p:sp>
        <p:nvSpPr>
          <p:cNvPr id="3" name="Content Placeholder 2"/>
          <p:cNvSpPr>
            <a:spLocks noGrp="1"/>
          </p:cNvSpPr>
          <p:nvPr>
            <p:ph idx="1"/>
          </p:nvPr>
        </p:nvSpPr>
        <p:spPr>
          <a:xfrm>
            <a:off x="498474" y="3192017"/>
            <a:ext cx="8452966" cy="4144963"/>
          </a:xfrm>
        </p:spPr>
        <p:txBody>
          <a:bodyPr>
            <a:noAutofit/>
          </a:bodyPr>
          <a:lstStyle/>
          <a:p>
            <a:pPr marL="457200" indent="-457200">
              <a:buFont typeface="+mj-lt"/>
              <a:buAutoNum type="arabicPeriod"/>
            </a:pPr>
            <a:r>
              <a:rPr lang="en-US" dirty="0" smtClean="0"/>
              <a:t>Take </a:t>
            </a:r>
            <a:r>
              <a:rPr lang="en-US" dirty="0"/>
              <a:t>one tablet every 2 to 5 minutes until the pain stops.</a:t>
            </a:r>
          </a:p>
          <a:p>
            <a:pPr marL="457200" indent="-457200">
              <a:buFont typeface="+mj-lt"/>
              <a:buAutoNum type="arabicPeriod"/>
            </a:pPr>
            <a:r>
              <a:rPr lang="en-US" dirty="0"/>
              <a:t>Take one tablet and rest for 10 minutes. Call the physician if pain persists after 10 minutes.</a:t>
            </a:r>
          </a:p>
          <a:p>
            <a:pPr marL="457200" indent="-457200">
              <a:buFont typeface="+mj-lt"/>
              <a:buAutoNum type="arabicPeriod"/>
            </a:pPr>
            <a:r>
              <a:rPr lang="en-US" dirty="0"/>
              <a:t>Take one tablet, then an additional tablet every 5 minutes for a total of 3 tablets. Call the physician if pain persists after three tablets.</a:t>
            </a:r>
          </a:p>
          <a:p>
            <a:pPr marL="457200" indent="-457200">
              <a:buFont typeface="+mj-lt"/>
              <a:buAutoNum type="arabicPeriod"/>
            </a:pPr>
            <a:r>
              <a:rPr lang="en-US" dirty="0"/>
              <a:t>Take one tablet. If pain persists after 5 minutes, take two tablets. If pain still persists 5 minutes later, call the physician.</a:t>
            </a:r>
            <a:endParaRPr lang="en-US" dirty="0"/>
          </a:p>
        </p:txBody>
      </p:sp>
    </p:spTree>
    <p:extLst>
      <p:ext uri="{BB962C8B-B14F-4D97-AF65-F5344CB8AC3E}">
        <p14:creationId xmlns:p14="http://schemas.microsoft.com/office/powerpoint/2010/main" val="2894219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0954"/>
            <a:ext cx="7556313" cy="1116106"/>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87356" y="957778"/>
            <a:ext cx="8639180" cy="5900222"/>
          </a:xfrm>
        </p:spPr>
        <p:txBody>
          <a:bodyPr>
            <a:normAutofit fontScale="70000" lnSpcReduction="20000"/>
          </a:bodyPr>
          <a:lstStyle/>
          <a:p>
            <a:pPr marL="623888" indent="-623888">
              <a:buNone/>
            </a:pPr>
            <a:r>
              <a:rPr lang="en-US" dirty="0"/>
              <a:t>Ackley B, </a:t>
            </a:r>
            <a:r>
              <a:rPr lang="en-US" dirty="0" err="1"/>
              <a:t>Ladwig</a:t>
            </a:r>
            <a:r>
              <a:rPr lang="en-US" dirty="0"/>
              <a:t> G: </a:t>
            </a:r>
            <a:r>
              <a:rPr lang="en-US" i="1" dirty="0"/>
              <a:t>Nursing Diagnosis Handbook: An Evidence-Based Guide to Planning Care, </a:t>
            </a:r>
            <a:r>
              <a:rPr lang="en-US" dirty="0"/>
              <a:t>ed. 9, St Louis, Mosby, 2010</a:t>
            </a:r>
            <a:r>
              <a:rPr lang="en-US" dirty="0" smtClean="0"/>
              <a:t>.</a:t>
            </a:r>
          </a:p>
          <a:p>
            <a:pPr marL="623888" indent="-623888">
              <a:buNone/>
            </a:pPr>
            <a:r>
              <a:rPr lang="en-US" dirty="0"/>
              <a:t>Centers for Disease Control and Prevention CDC. (2009, 12 07). </a:t>
            </a:r>
            <a:r>
              <a:rPr lang="en-US" i="1" dirty="0"/>
              <a:t>Coronary artery disease (cad)</a:t>
            </a:r>
            <a:r>
              <a:rPr lang="en-US" dirty="0"/>
              <a:t>. Retrieved from http://www.cdc.gov/heartdisease/</a:t>
            </a:r>
            <a:r>
              <a:rPr lang="en-US" dirty="0" smtClean="0"/>
              <a:t>coronary_ad.htm</a:t>
            </a:r>
          </a:p>
          <a:p>
            <a:pPr marL="623888" indent="-623888">
              <a:buNone/>
            </a:pPr>
            <a:r>
              <a:rPr lang="en-US" dirty="0" err="1"/>
              <a:t>Gao</a:t>
            </a:r>
            <a:r>
              <a:rPr lang="en-US" dirty="0"/>
              <a:t>, Z., </a:t>
            </a:r>
            <a:r>
              <a:rPr lang="en-US" dirty="0" err="1"/>
              <a:t>Xu</a:t>
            </a:r>
            <a:r>
              <a:rPr lang="en-US" dirty="0"/>
              <a:t>, H., &amp; Shi, D. (2012). Analysis on outcome of 5284 patients with coronary artery disease: The role of integrative medicine. </a:t>
            </a:r>
            <a:r>
              <a:rPr lang="en-US" i="1" dirty="0"/>
              <a:t>Journal of </a:t>
            </a:r>
            <a:r>
              <a:rPr lang="en-US" i="1" dirty="0" err="1"/>
              <a:t>Ethnopharmacology</a:t>
            </a:r>
            <a:r>
              <a:rPr lang="en-US" dirty="0"/>
              <a:t>, </a:t>
            </a:r>
            <a:r>
              <a:rPr lang="en-US" i="1" dirty="0"/>
              <a:t>141</a:t>
            </a:r>
            <a:r>
              <a:rPr lang="en-US" dirty="0"/>
              <a:t>(2), 578-583. Retrieved from http://</a:t>
            </a:r>
            <a:r>
              <a:rPr lang="en-US" dirty="0" err="1"/>
              <a:t>ejournals.ebsco.com</a:t>
            </a:r>
            <a:r>
              <a:rPr lang="en-US" dirty="0"/>
              <a:t>/</a:t>
            </a:r>
            <a:r>
              <a:rPr lang="en-US" dirty="0" err="1"/>
              <a:t>Direct.asp?AccessToken</a:t>
            </a:r>
            <a:r>
              <a:rPr lang="en-US" dirty="0"/>
              <a:t>=95X5DIJ8X49J9PJXEXE5X49J4Q598Q5MID&amp;Show=Object</a:t>
            </a:r>
            <a:endParaRPr lang="en-US" dirty="0" smtClean="0"/>
          </a:p>
          <a:p>
            <a:pPr marL="915988" indent="-915988">
              <a:buNone/>
              <a:tabLst>
                <a:tab pos="915988" algn="l"/>
              </a:tabLst>
            </a:pPr>
            <a:r>
              <a:rPr lang="en-US" dirty="0" err="1"/>
              <a:t>Huether</a:t>
            </a:r>
            <a:r>
              <a:rPr lang="en-US" dirty="0"/>
              <a:t>, S. E., &amp; </a:t>
            </a:r>
            <a:r>
              <a:rPr lang="en-US" dirty="0" err="1"/>
              <a:t>McCance</a:t>
            </a:r>
            <a:r>
              <a:rPr lang="en-US" dirty="0"/>
              <a:t>, K. L. (2012). Understanding Pathophysiology. (pg. 1052). St. Louis MS: Mosby, Inc. </a:t>
            </a:r>
            <a:endParaRPr lang="en-US" dirty="0" smtClean="0"/>
          </a:p>
          <a:p>
            <a:pPr marL="915988" indent="-915988">
              <a:buNone/>
              <a:tabLst>
                <a:tab pos="915988" algn="l"/>
              </a:tabLst>
            </a:pPr>
            <a:r>
              <a:rPr lang="en-US" dirty="0" err="1"/>
              <a:t>McPerson</a:t>
            </a:r>
            <a:r>
              <a:rPr lang="en-US" dirty="0"/>
              <a:t>, D. (2012). Inflammation and coronary artery disease: insights from genetic studies. </a:t>
            </a:r>
            <a:r>
              <a:rPr lang="en-US" i="1" dirty="0"/>
              <a:t>The Canadian Journal Of Cardiology</a:t>
            </a:r>
            <a:r>
              <a:rPr lang="en-US" dirty="0"/>
              <a:t>, </a:t>
            </a:r>
            <a:r>
              <a:rPr lang="en-US" i="1" dirty="0"/>
              <a:t>28</a:t>
            </a:r>
            <a:r>
              <a:rPr lang="en-US" dirty="0"/>
              <a:t>, Retrieved from http://</a:t>
            </a:r>
            <a:r>
              <a:rPr lang="en-US" dirty="0" err="1"/>
              <a:t>ehis.ebscohost.com</a:t>
            </a:r>
            <a:r>
              <a:rPr lang="en-US" dirty="0"/>
              <a:t>/</a:t>
            </a:r>
            <a:r>
              <a:rPr lang="en-US" dirty="0" err="1"/>
              <a:t>eds</a:t>
            </a:r>
            <a:r>
              <a:rPr lang="en-US" dirty="0"/>
              <a:t>/</a:t>
            </a:r>
            <a:r>
              <a:rPr lang="en-US" dirty="0" err="1"/>
              <a:t>detail?vid</a:t>
            </a:r>
            <a:r>
              <a:rPr lang="en-US" dirty="0"/>
              <a:t>=8&amp;sid=ad8517ad-e57d-4976-8efc-c1619413e7e8@sessionmgr112&amp;hid=16&amp;bdata=JnNpdGU9ZWRzLWxpdmU=</a:t>
            </a:r>
            <a:endParaRPr lang="en-US" dirty="0" smtClean="0"/>
          </a:p>
          <a:p>
            <a:pPr marL="915988" indent="-915988">
              <a:buNone/>
              <a:tabLst>
                <a:tab pos="915988" algn="l"/>
              </a:tabLst>
            </a:pPr>
            <a:r>
              <a:rPr lang="en-US" dirty="0"/>
              <a:t>The National Heart, Lung, and Blood Institute (NHLBI). (2012, 02 23). </a:t>
            </a:r>
            <a:r>
              <a:rPr lang="en-US" i="1" dirty="0"/>
              <a:t>What is coronary artery bypass grafting?</a:t>
            </a:r>
            <a:r>
              <a:rPr lang="en-US" dirty="0"/>
              <a:t>. Retrieved from http://</a:t>
            </a:r>
            <a:r>
              <a:rPr lang="en-US" dirty="0" err="1"/>
              <a:t>www.nhlbi.nih.gov</a:t>
            </a:r>
            <a:r>
              <a:rPr lang="en-US" dirty="0"/>
              <a:t>/health/health-topics/topics/</a:t>
            </a:r>
            <a:r>
              <a:rPr lang="en-US" dirty="0" err="1"/>
              <a:t>cabg</a:t>
            </a:r>
            <a:r>
              <a:rPr lang="en-US" dirty="0"/>
              <a:t>/</a:t>
            </a:r>
            <a:endParaRPr lang="en-US" dirty="0"/>
          </a:p>
          <a:p>
            <a:pPr marL="854075" indent="-854075">
              <a:buNone/>
            </a:pPr>
            <a:r>
              <a:rPr lang="en-US" dirty="0" err="1"/>
              <a:t>Rimmerman</a:t>
            </a:r>
            <a:r>
              <a:rPr lang="en-US" dirty="0"/>
              <a:t>, C. M. (</a:t>
            </a:r>
            <a:r>
              <a:rPr lang="en-US" dirty="0" err="1"/>
              <a:t>n.d.</a:t>
            </a:r>
            <a:r>
              <a:rPr lang="en-US" dirty="0"/>
              <a:t>). Coronary artery disease (cad). </a:t>
            </a:r>
            <a:r>
              <a:rPr lang="en-US" dirty="0" smtClean="0"/>
              <a:t>(2011) Retrieved </a:t>
            </a:r>
            <a:r>
              <a:rPr lang="en-US" dirty="0"/>
              <a:t>from http://www.clevelandclinicmeded.com/medicalpubs/diseasemanagement/cardiology/coronary-artery</a:t>
            </a:r>
            <a:r>
              <a:rPr lang="en-US" dirty="0" smtClean="0"/>
              <a:t>-disease/</a:t>
            </a:r>
          </a:p>
          <a:p>
            <a:pPr marL="854075" indent="-854075">
              <a:buNone/>
            </a:pPr>
            <a:r>
              <a:rPr lang="en-US" dirty="0"/>
              <a:t>Student Nursing Study Blog. (</a:t>
            </a:r>
            <a:r>
              <a:rPr lang="en-US" dirty="0" err="1"/>
              <a:t>n.d.</a:t>
            </a:r>
            <a:r>
              <a:rPr lang="en-US" dirty="0"/>
              <a:t>). </a:t>
            </a:r>
            <a:r>
              <a:rPr lang="en-US" i="1" dirty="0"/>
              <a:t>Coronary artery disease and hypertension</a:t>
            </a:r>
            <a:r>
              <a:rPr lang="en-US" dirty="0"/>
              <a:t>. Retrieved from http://amy47.com/</a:t>
            </a:r>
            <a:r>
              <a:rPr lang="en-US" dirty="0" err="1"/>
              <a:t>nclex</a:t>
            </a:r>
            <a:r>
              <a:rPr lang="en-US" dirty="0"/>
              <a:t>-style-practice-questions/cardiac-mi-and-</a:t>
            </a:r>
            <a:r>
              <a:rPr lang="en-US" dirty="0" err="1"/>
              <a:t>hf</a:t>
            </a:r>
            <a:r>
              <a:rPr lang="en-US" dirty="0"/>
              <a:t>/cad-</a:t>
            </a:r>
            <a:r>
              <a:rPr lang="en-US" dirty="0" err="1"/>
              <a:t>htn</a:t>
            </a:r>
            <a:r>
              <a:rPr lang="en-US" dirty="0"/>
              <a:t>/</a:t>
            </a:r>
            <a:endParaRPr lang="en-US" dirty="0"/>
          </a:p>
          <a:p>
            <a:endParaRPr lang="en-US" dirty="0"/>
          </a:p>
        </p:txBody>
      </p:sp>
    </p:spTree>
    <p:extLst>
      <p:ext uri="{BB962C8B-B14F-4D97-AF65-F5344CB8AC3E}">
        <p14:creationId xmlns:p14="http://schemas.microsoft.com/office/powerpoint/2010/main" val="419437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What is CAD?</a:t>
            </a:r>
            <a:endParaRPr lang="en-US" sz="6000" dirty="0"/>
          </a:p>
        </p:txBody>
      </p:sp>
      <p:sp>
        <p:nvSpPr>
          <p:cNvPr id="3" name="Content Placeholder 2"/>
          <p:cNvSpPr>
            <a:spLocks noGrp="1"/>
          </p:cNvSpPr>
          <p:nvPr>
            <p:ph idx="1"/>
          </p:nvPr>
        </p:nvSpPr>
        <p:spPr>
          <a:xfrm>
            <a:off x="2053440" y="1700909"/>
            <a:ext cx="5020100" cy="5300967"/>
          </a:xfrm>
        </p:spPr>
        <p:txBody>
          <a:bodyPr>
            <a:normAutofit lnSpcReduction="10000"/>
          </a:bodyPr>
          <a:lstStyle/>
          <a:p>
            <a:r>
              <a:rPr lang="en-US" sz="2800" dirty="0" smtClean="0"/>
              <a:t>Plague build up in the arteries</a:t>
            </a:r>
          </a:p>
          <a:p>
            <a:r>
              <a:rPr lang="en-US" sz="2800" dirty="0" smtClean="0"/>
              <a:t>Plague is made up of cholesterol deposits</a:t>
            </a:r>
          </a:p>
          <a:p>
            <a:r>
              <a:rPr lang="en-US" sz="2800" dirty="0" smtClean="0"/>
              <a:t>Atherosclerosis</a:t>
            </a:r>
          </a:p>
          <a:p>
            <a:r>
              <a:rPr lang="en-US" sz="2800" dirty="0" smtClean="0"/>
              <a:t>Plague build up causes angina, heart failure, arrhythmias, heart attack</a:t>
            </a:r>
          </a:p>
          <a:p>
            <a:r>
              <a:rPr lang="en-US" sz="2800" dirty="0" smtClean="0"/>
              <a:t>Overtime,  CAD will weaken the heart muscle</a:t>
            </a:r>
          </a:p>
          <a:p>
            <a:endParaRPr lang="en-US" sz="2800" dirty="0" smtClean="0"/>
          </a:p>
        </p:txBody>
      </p:sp>
      <p:pic>
        <p:nvPicPr>
          <p:cNvPr id="5" name="Picture 4"/>
          <p:cNvPicPr>
            <a:picLocks noChangeAspect="1"/>
          </p:cNvPicPr>
          <p:nvPr/>
        </p:nvPicPr>
        <p:blipFill rotWithShape="1">
          <a:blip r:embed="rId3"/>
          <a:srcRect t="-5068" r="58220" b="-1856"/>
          <a:stretch/>
        </p:blipFill>
        <p:spPr>
          <a:xfrm>
            <a:off x="52850" y="1895198"/>
            <a:ext cx="2000590" cy="4073801"/>
          </a:xfrm>
          <a:prstGeom prst="rect">
            <a:avLst/>
          </a:prstGeom>
        </p:spPr>
      </p:pic>
      <p:pic>
        <p:nvPicPr>
          <p:cNvPr id="6" name="Picture 5"/>
          <p:cNvPicPr>
            <a:picLocks noChangeAspect="1"/>
          </p:cNvPicPr>
          <p:nvPr/>
        </p:nvPicPr>
        <p:blipFill rotWithShape="1">
          <a:blip r:embed="rId3"/>
          <a:srcRect l="42518"/>
          <a:stretch/>
        </p:blipFill>
        <p:spPr>
          <a:xfrm>
            <a:off x="6496698" y="2001034"/>
            <a:ext cx="2752479" cy="3810000"/>
          </a:xfrm>
          <a:prstGeom prst="rect">
            <a:avLst/>
          </a:prstGeom>
        </p:spPr>
      </p:pic>
    </p:spTree>
    <p:extLst>
      <p:ext uri="{BB962C8B-B14F-4D97-AF65-F5344CB8AC3E}">
        <p14:creationId xmlns:p14="http://schemas.microsoft.com/office/powerpoint/2010/main" val="816444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Pathophysiology </a:t>
            </a:r>
            <a:endParaRPr lang="en-US" sz="6000" dirty="0"/>
          </a:p>
        </p:txBody>
      </p:sp>
      <p:sp>
        <p:nvSpPr>
          <p:cNvPr id="3" name="Content Placeholder 2"/>
          <p:cNvSpPr>
            <a:spLocks noGrp="1"/>
          </p:cNvSpPr>
          <p:nvPr>
            <p:ph idx="1"/>
          </p:nvPr>
        </p:nvSpPr>
        <p:spPr>
          <a:xfrm>
            <a:off x="456837" y="1475272"/>
            <a:ext cx="5184648" cy="5146847"/>
          </a:xfrm>
        </p:spPr>
        <p:txBody>
          <a:bodyPr>
            <a:noAutofit/>
          </a:bodyPr>
          <a:lstStyle/>
          <a:p>
            <a:r>
              <a:rPr lang="en-US" sz="2400" dirty="0" smtClean="0"/>
              <a:t>Chronic Process</a:t>
            </a:r>
          </a:p>
          <a:p>
            <a:r>
              <a:rPr lang="en-US" sz="2400" dirty="0" smtClean="0"/>
              <a:t>Endothelial Injury</a:t>
            </a:r>
          </a:p>
          <a:p>
            <a:r>
              <a:rPr lang="en-US" sz="2400" dirty="0" smtClean="0"/>
              <a:t>Fatty Streaks</a:t>
            </a:r>
          </a:p>
          <a:p>
            <a:r>
              <a:rPr lang="en-US" sz="2400" dirty="0" smtClean="0"/>
              <a:t>Lipid Deposits which calcify over time</a:t>
            </a:r>
          </a:p>
          <a:p>
            <a:r>
              <a:rPr lang="en-US" sz="2400" dirty="0" smtClean="0"/>
              <a:t>Platelets and smooth muscle proliferation(reproduce rapidly, increase greatly)</a:t>
            </a:r>
          </a:p>
          <a:p>
            <a:r>
              <a:rPr lang="en-US" sz="2400" dirty="0" smtClean="0"/>
              <a:t>Unstable Plague</a:t>
            </a:r>
          </a:p>
          <a:p>
            <a:r>
              <a:rPr lang="en-US" sz="2400" dirty="0" smtClean="0"/>
              <a:t>Collateral Circulation</a:t>
            </a:r>
          </a:p>
        </p:txBody>
      </p:sp>
      <p:pic>
        <p:nvPicPr>
          <p:cNvPr id="10" name="Picture 9"/>
          <p:cNvPicPr>
            <a:picLocks noChangeAspect="1"/>
          </p:cNvPicPr>
          <p:nvPr/>
        </p:nvPicPr>
        <p:blipFill rotWithShape="1">
          <a:blip r:embed="rId3"/>
          <a:srcRect l="58008" b="17403"/>
          <a:stretch/>
        </p:blipFill>
        <p:spPr>
          <a:xfrm>
            <a:off x="6057835" y="2675759"/>
            <a:ext cx="2442513" cy="3188895"/>
          </a:xfrm>
          <a:prstGeom prst="rect">
            <a:avLst/>
          </a:prstGeom>
        </p:spPr>
      </p:pic>
    </p:spTree>
    <p:extLst>
      <p:ext uri="{BB962C8B-B14F-4D97-AF65-F5344CB8AC3E}">
        <p14:creationId xmlns:p14="http://schemas.microsoft.com/office/powerpoint/2010/main" val="26286702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Prevalence</a:t>
            </a:r>
            <a:endParaRPr lang="en-US" sz="6000" dirty="0"/>
          </a:p>
        </p:txBody>
      </p:sp>
      <p:sp>
        <p:nvSpPr>
          <p:cNvPr id="3" name="Content Placeholder 2"/>
          <p:cNvSpPr>
            <a:spLocks noGrp="1"/>
          </p:cNvSpPr>
          <p:nvPr>
            <p:ph idx="1"/>
          </p:nvPr>
        </p:nvSpPr>
        <p:spPr>
          <a:xfrm>
            <a:off x="498474" y="1981200"/>
            <a:ext cx="8645526" cy="4144963"/>
          </a:xfrm>
        </p:spPr>
        <p:txBody>
          <a:bodyPr>
            <a:noAutofit/>
          </a:bodyPr>
          <a:lstStyle/>
          <a:p>
            <a:r>
              <a:rPr lang="en-US" dirty="0" smtClean="0"/>
              <a:t>The National </a:t>
            </a:r>
            <a:r>
              <a:rPr lang="en-US" dirty="0"/>
              <a:t>Center for Health Statistics </a:t>
            </a:r>
            <a:r>
              <a:rPr lang="en-US" dirty="0" smtClean="0"/>
              <a:t>2011 Report</a:t>
            </a:r>
          </a:p>
          <a:p>
            <a:r>
              <a:rPr lang="en-US" dirty="0"/>
              <a:t>C</a:t>
            </a:r>
            <a:r>
              <a:rPr lang="en-US" dirty="0" smtClean="0"/>
              <a:t>ardiovascular </a:t>
            </a:r>
            <a:r>
              <a:rPr lang="en-US" dirty="0"/>
              <a:t>disease </a:t>
            </a:r>
            <a:r>
              <a:rPr lang="en-US" dirty="0" smtClean="0"/>
              <a:t>remains </a:t>
            </a:r>
            <a:r>
              <a:rPr lang="en-US" dirty="0"/>
              <a:t>the leading cause of mortality in the United States in men and women of every major ethnic </a:t>
            </a:r>
            <a:r>
              <a:rPr lang="en-US" dirty="0" smtClean="0"/>
              <a:t>group</a:t>
            </a:r>
          </a:p>
          <a:p>
            <a:r>
              <a:rPr lang="en-US" dirty="0" smtClean="0"/>
              <a:t>It </a:t>
            </a:r>
            <a:r>
              <a:rPr lang="en-US" dirty="0"/>
              <a:t>accounted for nearly 616,000 </a:t>
            </a:r>
            <a:r>
              <a:rPr lang="en-US" dirty="0" smtClean="0"/>
              <a:t>deaths in 2011 </a:t>
            </a:r>
          </a:p>
          <a:p>
            <a:r>
              <a:rPr lang="en-US" dirty="0" smtClean="0"/>
              <a:t>CAD </a:t>
            </a:r>
            <a:r>
              <a:rPr lang="en-US" dirty="0"/>
              <a:t>is the most common type of heart disease </a:t>
            </a:r>
            <a:endParaRPr lang="en-US" dirty="0" smtClean="0"/>
          </a:p>
          <a:p>
            <a:r>
              <a:rPr lang="en-US" dirty="0" smtClean="0"/>
              <a:t>Every </a:t>
            </a:r>
            <a:r>
              <a:rPr lang="en-US" dirty="0"/>
              <a:t>year, approximately 785,000 Americans suffer a first heart attack and another 470,000 will suffer an additional myocardial infarction (MI</a:t>
            </a:r>
            <a:r>
              <a:rPr lang="en-US" dirty="0" smtClean="0"/>
              <a:t>)</a:t>
            </a:r>
          </a:p>
          <a:p>
            <a:r>
              <a:rPr lang="en-US" dirty="0" smtClean="0"/>
              <a:t>In </a:t>
            </a:r>
            <a:r>
              <a:rPr lang="en-US" dirty="0"/>
              <a:t>2010, CAD alone was projected to cost the U.S. $108.9 billion including the cost of health care services, medications, </a:t>
            </a:r>
            <a:r>
              <a:rPr lang="en-US" dirty="0" smtClean="0"/>
              <a:t>etc. </a:t>
            </a:r>
          </a:p>
        </p:txBody>
      </p:sp>
    </p:spTree>
    <p:extLst>
      <p:ext uri="{BB962C8B-B14F-4D97-AF65-F5344CB8AC3E}">
        <p14:creationId xmlns:p14="http://schemas.microsoft.com/office/powerpoint/2010/main" val="154059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Risk Factors</a:t>
            </a:r>
            <a:endParaRPr lang="en-US" sz="6000" dirty="0"/>
          </a:p>
        </p:txBody>
      </p:sp>
      <p:sp>
        <p:nvSpPr>
          <p:cNvPr id="4" name="Content Placeholder 2"/>
          <p:cNvSpPr>
            <a:spLocks noGrp="1"/>
          </p:cNvSpPr>
          <p:nvPr>
            <p:ph idx="1"/>
          </p:nvPr>
        </p:nvSpPr>
        <p:spPr>
          <a:xfrm>
            <a:off x="4568086" y="1981200"/>
            <a:ext cx="3773176" cy="4144963"/>
          </a:xfrm>
        </p:spPr>
        <p:txBody>
          <a:bodyPr>
            <a:normAutofit/>
          </a:bodyPr>
          <a:lstStyle/>
          <a:p>
            <a:pPr marL="0" indent="0" algn="ctr">
              <a:buNone/>
            </a:pPr>
            <a:r>
              <a:rPr lang="en-US" sz="3600" dirty="0" smtClean="0"/>
              <a:t>Modifiable</a:t>
            </a:r>
          </a:p>
          <a:p>
            <a:r>
              <a:rPr lang="en-US" sz="2400" dirty="0" smtClean="0"/>
              <a:t>Elevated serum cholesterol</a:t>
            </a:r>
          </a:p>
          <a:p>
            <a:r>
              <a:rPr lang="en-US" sz="2400" dirty="0" smtClean="0"/>
              <a:t>Hypertension</a:t>
            </a:r>
          </a:p>
          <a:p>
            <a:r>
              <a:rPr lang="en-US" sz="2400" dirty="0" smtClean="0"/>
              <a:t>Smoking</a:t>
            </a:r>
          </a:p>
          <a:p>
            <a:r>
              <a:rPr lang="en-US" sz="2400" dirty="0" smtClean="0"/>
              <a:t>Obesity</a:t>
            </a:r>
          </a:p>
          <a:p>
            <a:r>
              <a:rPr lang="en-US" sz="2400" dirty="0" smtClean="0"/>
              <a:t>Diabetes</a:t>
            </a:r>
            <a:endParaRPr lang="en-US" sz="2400" dirty="0"/>
          </a:p>
        </p:txBody>
      </p:sp>
      <p:sp>
        <p:nvSpPr>
          <p:cNvPr id="5" name="Content Placeholder 2"/>
          <p:cNvSpPr txBox="1">
            <a:spLocks/>
          </p:cNvSpPr>
          <p:nvPr/>
        </p:nvSpPr>
        <p:spPr>
          <a:xfrm>
            <a:off x="498474" y="2005892"/>
            <a:ext cx="3773176"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3600" dirty="0" err="1" smtClean="0"/>
              <a:t>Unmodifiable</a:t>
            </a:r>
            <a:endParaRPr lang="en-US" sz="3600" dirty="0" smtClean="0"/>
          </a:p>
          <a:p>
            <a:r>
              <a:rPr lang="en-US" sz="2400" dirty="0" smtClean="0"/>
              <a:t>Age</a:t>
            </a:r>
          </a:p>
          <a:p>
            <a:r>
              <a:rPr lang="en-US" sz="2400" dirty="0" smtClean="0"/>
              <a:t>Gender</a:t>
            </a:r>
          </a:p>
          <a:p>
            <a:r>
              <a:rPr lang="en-US" sz="2400" dirty="0" smtClean="0"/>
              <a:t>Ethnicity</a:t>
            </a:r>
          </a:p>
          <a:p>
            <a:r>
              <a:rPr lang="en-US" sz="2400" dirty="0" smtClean="0"/>
              <a:t>Genetic Inheritance</a:t>
            </a:r>
            <a:endParaRPr lang="en-US" sz="2400" dirty="0"/>
          </a:p>
        </p:txBody>
      </p:sp>
    </p:spTree>
    <p:extLst>
      <p:ext uri="{BB962C8B-B14F-4D97-AF65-F5344CB8AC3E}">
        <p14:creationId xmlns:p14="http://schemas.microsoft.com/office/powerpoint/2010/main" val="3464613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Signs/</a:t>
            </a:r>
            <a:r>
              <a:rPr lang="en-US" sz="6000" dirty="0" err="1" smtClean="0"/>
              <a:t>Symtoms</a:t>
            </a:r>
            <a:r>
              <a:rPr lang="en-US" sz="6000" dirty="0" smtClean="0"/>
              <a:t> </a:t>
            </a:r>
            <a:endParaRPr lang="en-US" sz="6000" dirty="0"/>
          </a:p>
        </p:txBody>
      </p:sp>
      <p:sp>
        <p:nvSpPr>
          <p:cNvPr id="3" name="Content Placeholder 2"/>
          <p:cNvSpPr>
            <a:spLocks noGrp="1"/>
          </p:cNvSpPr>
          <p:nvPr>
            <p:ph sz="half" idx="1"/>
          </p:nvPr>
        </p:nvSpPr>
        <p:spPr/>
        <p:txBody>
          <a:bodyPr>
            <a:normAutofit/>
          </a:bodyPr>
          <a:lstStyle/>
          <a:p>
            <a:r>
              <a:rPr lang="en-US" sz="2800" dirty="0"/>
              <a:t>Angina pectoris, </a:t>
            </a:r>
          </a:p>
          <a:p>
            <a:r>
              <a:rPr lang="en-US" sz="2800" dirty="0"/>
              <a:t>Unstable angina pectoris, </a:t>
            </a:r>
          </a:p>
          <a:p>
            <a:r>
              <a:rPr lang="en-US" sz="2800" dirty="0" err="1"/>
              <a:t>Myocaridial</a:t>
            </a:r>
            <a:r>
              <a:rPr lang="en-US" sz="2800" dirty="0"/>
              <a:t> Infarction (MI)</a:t>
            </a:r>
          </a:p>
          <a:p>
            <a:r>
              <a:rPr lang="en-US" sz="2800" dirty="0" smtClean="0"/>
              <a:t>Cardiac </a:t>
            </a:r>
            <a:r>
              <a:rPr lang="en-US" sz="2800" dirty="0"/>
              <a:t>dysrhythmias</a:t>
            </a:r>
          </a:p>
          <a:p>
            <a:endParaRPr lang="en-US" sz="2800" dirty="0"/>
          </a:p>
          <a:p>
            <a:endParaRPr lang="en-US" sz="2800" dirty="0"/>
          </a:p>
        </p:txBody>
      </p:sp>
      <p:sp>
        <p:nvSpPr>
          <p:cNvPr id="4" name="Content Placeholder 3"/>
          <p:cNvSpPr>
            <a:spLocks noGrp="1"/>
          </p:cNvSpPr>
          <p:nvPr>
            <p:ph sz="half" idx="2"/>
          </p:nvPr>
        </p:nvSpPr>
        <p:spPr>
          <a:xfrm>
            <a:off x="4399878" y="1985962"/>
            <a:ext cx="4364206" cy="4531089"/>
          </a:xfrm>
        </p:spPr>
        <p:txBody>
          <a:bodyPr>
            <a:noAutofit/>
          </a:bodyPr>
          <a:lstStyle/>
          <a:p>
            <a:r>
              <a:rPr lang="en-US" sz="2800" dirty="0" smtClean="0"/>
              <a:t>Chest discomfort</a:t>
            </a:r>
            <a:endParaRPr lang="en-US" sz="2800" dirty="0"/>
          </a:p>
          <a:p>
            <a:r>
              <a:rPr lang="en-US" sz="2800" dirty="0" smtClean="0"/>
              <a:t>Discomfort in the arm, throat, or jaw</a:t>
            </a:r>
          </a:p>
          <a:p>
            <a:r>
              <a:rPr lang="en-US" sz="2800" dirty="0" smtClean="0"/>
              <a:t>Heartburn</a:t>
            </a:r>
          </a:p>
          <a:p>
            <a:r>
              <a:rPr lang="en-US" sz="2800" dirty="0" smtClean="0"/>
              <a:t>Shortness of breath</a:t>
            </a:r>
          </a:p>
          <a:p>
            <a:r>
              <a:rPr lang="en-US" sz="2800" dirty="0" smtClean="0"/>
              <a:t>Asymptomatic</a:t>
            </a:r>
          </a:p>
          <a:p>
            <a:endParaRPr lang="en-US" sz="2800" dirty="0"/>
          </a:p>
        </p:txBody>
      </p:sp>
    </p:spTree>
    <p:extLst>
      <p:ext uri="{BB962C8B-B14F-4D97-AF65-F5344CB8AC3E}">
        <p14:creationId xmlns:p14="http://schemas.microsoft.com/office/powerpoint/2010/main" val="10553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algn="ctr" eaLnBrk="1" hangingPunct="1"/>
            <a:r>
              <a:rPr lang="en-US" sz="6000" dirty="0" err="1">
                <a:cs typeface="Rockwell"/>
              </a:rPr>
              <a:t>Anginal</a:t>
            </a:r>
            <a:r>
              <a:rPr lang="en-US" sz="6000" dirty="0">
                <a:cs typeface="Rockwell"/>
              </a:rPr>
              <a:t> Pain</a:t>
            </a:r>
          </a:p>
        </p:txBody>
      </p:sp>
      <p:sp>
        <p:nvSpPr>
          <p:cNvPr id="51202" name="Rectangle 3"/>
          <p:cNvSpPr>
            <a:spLocks noGrp="1" noChangeArrowheads="1"/>
          </p:cNvSpPr>
          <p:nvPr>
            <p:ph idx="1"/>
          </p:nvPr>
        </p:nvSpPr>
        <p:spPr>
          <a:xfrm>
            <a:off x="498474" y="1822467"/>
            <a:ext cx="8645526" cy="4876800"/>
          </a:xfrm>
        </p:spPr>
        <p:txBody>
          <a:bodyPr>
            <a:normAutofit fontScale="92500"/>
          </a:bodyPr>
          <a:lstStyle/>
          <a:p>
            <a:r>
              <a:rPr lang="en-US" sz="3200" dirty="0">
                <a:latin typeface="Arial" charset="0"/>
              </a:rPr>
              <a:t>Stable and Unstable</a:t>
            </a:r>
          </a:p>
          <a:p>
            <a:pPr eaLnBrk="1" hangingPunct="1"/>
            <a:r>
              <a:rPr lang="en-US" sz="3200" dirty="0" smtClean="0">
                <a:latin typeface="Arial" charset="0"/>
              </a:rPr>
              <a:t>Usually </a:t>
            </a:r>
            <a:r>
              <a:rPr lang="en-US" sz="3200" dirty="0" err="1">
                <a:latin typeface="Arial" charset="0"/>
              </a:rPr>
              <a:t>substernal</a:t>
            </a:r>
            <a:r>
              <a:rPr lang="en-US" sz="3200" dirty="0">
                <a:latin typeface="Arial" charset="0"/>
              </a:rPr>
              <a:t> pressure.</a:t>
            </a:r>
          </a:p>
          <a:p>
            <a:pPr eaLnBrk="1" hangingPunct="1"/>
            <a:r>
              <a:rPr lang="en-US" sz="3200" dirty="0">
                <a:latin typeface="Arial" charset="0"/>
              </a:rPr>
              <a:t>May radiate to arm or jaw.</a:t>
            </a:r>
          </a:p>
          <a:p>
            <a:pPr eaLnBrk="1" hangingPunct="1"/>
            <a:r>
              <a:rPr lang="en-US" sz="3200" dirty="0">
                <a:latin typeface="Arial" charset="0"/>
              </a:rPr>
              <a:t>May be associated with diaphoresis </a:t>
            </a:r>
            <a:r>
              <a:rPr lang="en-US" sz="3200" dirty="0" smtClean="0">
                <a:latin typeface="Arial" charset="0"/>
              </a:rPr>
              <a:t>or </a:t>
            </a:r>
            <a:r>
              <a:rPr lang="en-US" sz="3200" dirty="0">
                <a:latin typeface="Arial" charset="0"/>
              </a:rPr>
              <a:t>dyspnea</a:t>
            </a:r>
            <a:r>
              <a:rPr lang="en-US" sz="3200" dirty="0" smtClean="0">
                <a:latin typeface="Arial" charset="0"/>
              </a:rPr>
              <a:t>.</a:t>
            </a:r>
          </a:p>
          <a:p>
            <a:pPr eaLnBrk="1" hangingPunct="1"/>
            <a:r>
              <a:rPr lang="en-US" sz="3200" dirty="0" smtClean="0">
                <a:latin typeface="Arial" charset="0"/>
              </a:rPr>
              <a:t>Atypical </a:t>
            </a:r>
            <a:r>
              <a:rPr lang="en-US" sz="3200" dirty="0">
                <a:latin typeface="Arial" charset="0"/>
              </a:rPr>
              <a:t>presentations </a:t>
            </a:r>
            <a:endParaRPr lang="en-US" sz="3200" dirty="0" smtClean="0">
              <a:latin typeface="Arial" charset="0"/>
            </a:endParaRPr>
          </a:p>
          <a:p>
            <a:pPr lvl="1"/>
            <a:r>
              <a:rPr lang="en-US" sz="2800" dirty="0" smtClean="0">
                <a:latin typeface="Arial" charset="0"/>
              </a:rPr>
              <a:t>Females</a:t>
            </a:r>
          </a:p>
          <a:p>
            <a:pPr lvl="1"/>
            <a:r>
              <a:rPr lang="en-US" sz="2800" dirty="0">
                <a:latin typeface="Arial" charset="0"/>
              </a:rPr>
              <a:t>D</a:t>
            </a:r>
            <a:r>
              <a:rPr lang="en-US" sz="2800" dirty="0" smtClean="0">
                <a:latin typeface="Arial" charset="0"/>
              </a:rPr>
              <a:t>iabetics</a:t>
            </a:r>
          </a:p>
          <a:p>
            <a:pPr lvl="1"/>
            <a:r>
              <a:rPr lang="en-US" sz="2800" dirty="0" smtClean="0">
                <a:latin typeface="Arial" charset="0"/>
              </a:rPr>
              <a:t>Elderly</a:t>
            </a:r>
          </a:p>
          <a:p>
            <a:pPr lvl="1"/>
            <a:endParaRPr lang="en-US" sz="2800" dirty="0">
              <a:latin typeface="Arial" charset="0"/>
            </a:endParaRPr>
          </a:p>
          <a:p>
            <a:pPr marL="0" indent="0" eaLnBrk="1" hangingPunct="1">
              <a:buNone/>
            </a:pPr>
            <a:endParaRPr lang="en-US" sz="3200" dirty="0">
              <a:latin typeface="Arial" charset="0"/>
            </a:endParaRPr>
          </a:p>
        </p:txBody>
      </p:sp>
      <p:pic>
        <p:nvPicPr>
          <p:cNvPr id="2" name="Picture 1"/>
          <p:cNvPicPr>
            <a:picLocks noChangeAspect="1"/>
          </p:cNvPicPr>
          <p:nvPr/>
        </p:nvPicPr>
        <p:blipFill>
          <a:blip r:embed="rId3"/>
          <a:stretch>
            <a:fillRect/>
          </a:stretch>
        </p:blipFill>
        <p:spPr>
          <a:xfrm>
            <a:off x="6792625" y="1150844"/>
            <a:ext cx="2137189" cy="2854226"/>
          </a:xfrm>
          <a:prstGeom prst="rect">
            <a:avLst/>
          </a:prstGeom>
        </p:spPr>
      </p:pic>
    </p:spTree>
    <p:extLst>
      <p:ext uri="{BB962C8B-B14F-4D97-AF65-F5344CB8AC3E}">
        <p14:creationId xmlns:p14="http://schemas.microsoft.com/office/powerpoint/2010/main" val="15019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Treatment of Angina	</a:t>
            </a:r>
            <a:endParaRPr lang="en-US" sz="4800" dirty="0"/>
          </a:p>
        </p:txBody>
      </p:sp>
      <p:sp>
        <p:nvSpPr>
          <p:cNvPr id="3" name="Content Placeholder 2"/>
          <p:cNvSpPr>
            <a:spLocks noGrp="1"/>
          </p:cNvSpPr>
          <p:nvPr>
            <p:ph idx="1"/>
          </p:nvPr>
        </p:nvSpPr>
        <p:spPr>
          <a:xfrm>
            <a:off x="288626" y="1399734"/>
            <a:ext cx="7766162" cy="4971739"/>
          </a:xfrm>
        </p:spPr>
        <p:txBody>
          <a:bodyPr>
            <a:noAutofit/>
          </a:bodyPr>
          <a:lstStyle/>
          <a:p>
            <a:r>
              <a:rPr lang="en-US" sz="3200" dirty="0">
                <a:latin typeface="Arial" charset="0"/>
              </a:rPr>
              <a:t>Risk factor </a:t>
            </a:r>
            <a:r>
              <a:rPr lang="en-US" sz="3200" dirty="0" smtClean="0">
                <a:latin typeface="Arial" charset="0"/>
              </a:rPr>
              <a:t>modification</a:t>
            </a:r>
            <a:endParaRPr lang="en-US" sz="3200" dirty="0">
              <a:latin typeface="Arial" charset="0"/>
            </a:endParaRPr>
          </a:p>
          <a:p>
            <a:r>
              <a:rPr lang="en-US" sz="3200" dirty="0" err="1" smtClean="0">
                <a:latin typeface="Arial" charset="0"/>
              </a:rPr>
              <a:t>Antiplatelets</a:t>
            </a:r>
            <a:endParaRPr lang="en-US" sz="3200" dirty="0">
              <a:latin typeface="Arial" charset="0"/>
            </a:endParaRPr>
          </a:p>
          <a:p>
            <a:r>
              <a:rPr lang="en-US" sz="3200" dirty="0" smtClean="0">
                <a:latin typeface="Arial" charset="0"/>
              </a:rPr>
              <a:t>Statins</a:t>
            </a:r>
            <a:endParaRPr lang="en-US" sz="3200" dirty="0">
              <a:latin typeface="Arial" charset="0"/>
            </a:endParaRPr>
          </a:p>
          <a:p>
            <a:r>
              <a:rPr lang="en-US" sz="3200" dirty="0" smtClean="0">
                <a:latin typeface="Arial" charset="0"/>
              </a:rPr>
              <a:t>Nitroglycerin</a:t>
            </a:r>
          </a:p>
          <a:p>
            <a:r>
              <a:rPr lang="el-GR" sz="3200" dirty="0" smtClean="0">
                <a:latin typeface="Arial" charset="0"/>
                <a:cs typeface="Times New Roman" charset="0"/>
              </a:rPr>
              <a:t>Β</a:t>
            </a:r>
            <a:r>
              <a:rPr lang="en-US" sz="3200" dirty="0">
                <a:latin typeface="Arial" charset="0"/>
                <a:cs typeface="Times New Roman" charset="0"/>
              </a:rPr>
              <a:t>-Blockers</a:t>
            </a:r>
          </a:p>
          <a:p>
            <a:r>
              <a:rPr lang="en-US" sz="3200" dirty="0" smtClean="0">
                <a:latin typeface="Arial" charset="0"/>
                <a:cs typeface="Times New Roman" charset="0"/>
              </a:rPr>
              <a:t>Calcium </a:t>
            </a:r>
            <a:r>
              <a:rPr lang="en-US" sz="3200" dirty="0">
                <a:latin typeface="Arial" charset="0"/>
                <a:cs typeface="Times New Roman" charset="0"/>
              </a:rPr>
              <a:t>Channel Blockers</a:t>
            </a:r>
          </a:p>
          <a:p>
            <a:r>
              <a:rPr lang="en-US" sz="3200" dirty="0" smtClean="0">
                <a:latin typeface="Arial" charset="0"/>
                <a:cs typeface="Times New Roman" charset="0"/>
              </a:rPr>
              <a:t>Possible </a:t>
            </a:r>
            <a:r>
              <a:rPr lang="en-US" sz="3200" dirty="0">
                <a:latin typeface="Arial" charset="0"/>
                <a:cs typeface="Times New Roman" charset="0"/>
              </a:rPr>
              <a:t>PTCA or CABG</a:t>
            </a:r>
            <a:endParaRPr lang="el-GR" sz="3200" dirty="0">
              <a:latin typeface="Arial" charset="0"/>
              <a:cs typeface="Times New Roman" charset="0"/>
            </a:endParaRPr>
          </a:p>
          <a:p>
            <a:endParaRPr lang="en-US" sz="3200" dirty="0"/>
          </a:p>
        </p:txBody>
      </p:sp>
    </p:spTree>
    <p:extLst>
      <p:ext uri="{BB962C8B-B14F-4D97-AF65-F5344CB8AC3E}">
        <p14:creationId xmlns:p14="http://schemas.microsoft.com/office/powerpoint/2010/main" val="957267821"/>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2846</TotalTime>
  <Words>2146</Words>
  <Application>Microsoft Macintosh PowerPoint</Application>
  <PresentationFormat>On-screen Show (4:3)</PresentationFormat>
  <Paragraphs>280</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Advantage</vt:lpstr>
      <vt:lpstr>Coronary Artery Disease</vt:lpstr>
      <vt:lpstr>Objectives</vt:lpstr>
      <vt:lpstr>What is CAD?</vt:lpstr>
      <vt:lpstr>Pathophysiology </vt:lpstr>
      <vt:lpstr>Prevalence</vt:lpstr>
      <vt:lpstr>Risk Factors</vt:lpstr>
      <vt:lpstr>Signs/Symtoms </vt:lpstr>
      <vt:lpstr>Anginal Pain</vt:lpstr>
      <vt:lpstr>Treatment of Angina </vt:lpstr>
      <vt:lpstr>Myocardial Infarction</vt:lpstr>
      <vt:lpstr>Treatments for:</vt:lpstr>
      <vt:lpstr>PCI (PTCA)</vt:lpstr>
      <vt:lpstr>PCI (PTCA)</vt:lpstr>
      <vt:lpstr>CABG</vt:lpstr>
      <vt:lpstr>PowerPoint Presentation</vt:lpstr>
      <vt:lpstr>What to include in a History </vt:lpstr>
      <vt:lpstr>Important Labs</vt:lpstr>
      <vt:lpstr>Important Tests</vt:lpstr>
      <vt:lpstr>PowerPoint Presentation</vt:lpstr>
      <vt:lpstr>PowerPoint Presentation</vt:lpstr>
      <vt:lpstr>Nursing Diagnoses</vt:lpstr>
      <vt:lpstr>Nursing Interventions</vt:lpstr>
      <vt:lpstr>A client is scheduled for a cardiac catherization using a dye. Which of the following assessments is most critical before the procedure? </vt:lpstr>
      <vt:lpstr>PowerPoint Presentation</vt:lpstr>
      <vt:lpstr>Sublingual nitroglycerin tablets begin to work within 1 to 2 minutes. How should the nurse instruct the client to use the drug when chest pain occurs? </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Kevina Desai</dc:creator>
  <cp:lastModifiedBy>Kevina Desai</cp:lastModifiedBy>
  <cp:revision>40</cp:revision>
  <cp:lastPrinted>2013-04-09T02:45:11Z</cp:lastPrinted>
  <dcterms:created xsi:type="dcterms:W3CDTF">2013-04-07T07:07:07Z</dcterms:created>
  <dcterms:modified xsi:type="dcterms:W3CDTF">2013-04-09T06:33:59Z</dcterms:modified>
</cp:coreProperties>
</file>