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32918400" cy="24688800"/>
  <p:notesSz cx="12106275" cy="7077075"/>
  <p:defaultTextStyle>
    <a:defPPr>
      <a:defRPr lang="en-US"/>
    </a:defPPr>
    <a:lvl1pPr algn="l" rtl="0" fontAlgn="base">
      <a:spcBef>
        <a:spcPct val="0"/>
      </a:spcBef>
      <a:spcAft>
        <a:spcPct val="0"/>
      </a:spcAft>
      <a:defRPr sz="6500" kern="1200">
        <a:solidFill>
          <a:schemeClr val="tx1"/>
        </a:solidFill>
        <a:latin typeface="Arial" charset="0"/>
        <a:ea typeface="+mn-ea"/>
        <a:cs typeface="+mn-cs"/>
      </a:defRPr>
    </a:lvl1pPr>
    <a:lvl2pPr marL="457200" algn="l" rtl="0" fontAlgn="base">
      <a:spcBef>
        <a:spcPct val="0"/>
      </a:spcBef>
      <a:spcAft>
        <a:spcPct val="0"/>
      </a:spcAft>
      <a:defRPr sz="6500" kern="1200">
        <a:solidFill>
          <a:schemeClr val="tx1"/>
        </a:solidFill>
        <a:latin typeface="Arial" charset="0"/>
        <a:ea typeface="+mn-ea"/>
        <a:cs typeface="+mn-cs"/>
      </a:defRPr>
    </a:lvl2pPr>
    <a:lvl3pPr marL="914400" algn="l" rtl="0" fontAlgn="base">
      <a:spcBef>
        <a:spcPct val="0"/>
      </a:spcBef>
      <a:spcAft>
        <a:spcPct val="0"/>
      </a:spcAft>
      <a:defRPr sz="6500" kern="1200">
        <a:solidFill>
          <a:schemeClr val="tx1"/>
        </a:solidFill>
        <a:latin typeface="Arial" charset="0"/>
        <a:ea typeface="+mn-ea"/>
        <a:cs typeface="+mn-cs"/>
      </a:defRPr>
    </a:lvl3pPr>
    <a:lvl4pPr marL="1371600" algn="l" rtl="0" fontAlgn="base">
      <a:spcBef>
        <a:spcPct val="0"/>
      </a:spcBef>
      <a:spcAft>
        <a:spcPct val="0"/>
      </a:spcAft>
      <a:defRPr sz="6500" kern="1200">
        <a:solidFill>
          <a:schemeClr val="tx1"/>
        </a:solidFill>
        <a:latin typeface="Arial" charset="0"/>
        <a:ea typeface="+mn-ea"/>
        <a:cs typeface="+mn-cs"/>
      </a:defRPr>
    </a:lvl4pPr>
    <a:lvl5pPr marL="1828800" algn="l" rtl="0" fontAlgn="base">
      <a:spcBef>
        <a:spcPct val="0"/>
      </a:spcBef>
      <a:spcAft>
        <a:spcPct val="0"/>
      </a:spcAft>
      <a:defRPr sz="6500" kern="1200">
        <a:solidFill>
          <a:schemeClr val="tx1"/>
        </a:solidFill>
        <a:latin typeface="Arial" charset="0"/>
        <a:ea typeface="+mn-ea"/>
        <a:cs typeface="+mn-cs"/>
      </a:defRPr>
    </a:lvl5pPr>
    <a:lvl6pPr marL="2286000" algn="l" defTabSz="914400" rtl="0" eaLnBrk="1" latinLnBrk="0" hangingPunct="1">
      <a:defRPr sz="6500" kern="1200">
        <a:solidFill>
          <a:schemeClr val="tx1"/>
        </a:solidFill>
        <a:latin typeface="Arial" charset="0"/>
        <a:ea typeface="+mn-ea"/>
        <a:cs typeface="+mn-cs"/>
      </a:defRPr>
    </a:lvl6pPr>
    <a:lvl7pPr marL="2743200" algn="l" defTabSz="914400" rtl="0" eaLnBrk="1" latinLnBrk="0" hangingPunct="1">
      <a:defRPr sz="6500" kern="1200">
        <a:solidFill>
          <a:schemeClr val="tx1"/>
        </a:solidFill>
        <a:latin typeface="Arial" charset="0"/>
        <a:ea typeface="+mn-ea"/>
        <a:cs typeface="+mn-cs"/>
      </a:defRPr>
    </a:lvl7pPr>
    <a:lvl8pPr marL="3200400" algn="l" defTabSz="914400" rtl="0" eaLnBrk="1" latinLnBrk="0" hangingPunct="1">
      <a:defRPr sz="6500" kern="1200">
        <a:solidFill>
          <a:schemeClr val="tx1"/>
        </a:solidFill>
        <a:latin typeface="Arial" charset="0"/>
        <a:ea typeface="+mn-ea"/>
        <a:cs typeface="+mn-cs"/>
      </a:defRPr>
    </a:lvl8pPr>
    <a:lvl9pPr marL="3657600" algn="l" defTabSz="914400" rtl="0" eaLnBrk="1" latinLnBrk="0" hangingPunct="1">
      <a:defRPr sz="65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7776">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437" autoAdjust="0"/>
    <p:restoredTop sz="93043" autoAdjust="0"/>
  </p:normalViewPr>
  <p:slideViewPr>
    <p:cSldViewPr>
      <p:cViewPr>
        <p:scale>
          <a:sx n="50" d="100"/>
          <a:sy n="50" d="100"/>
        </p:scale>
        <p:origin x="800" y="1744"/>
      </p:cViewPr>
      <p:guideLst>
        <p:guide orient="horz" pos="7776"/>
        <p:guide pos="103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46596" cy="353576"/>
          </a:xfrm>
          <a:prstGeom prst="rect">
            <a:avLst/>
          </a:prstGeom>
        </p:spPr>
        <p:txBody>
          <a:bodyPr vert="horz" lIns="109605" tIns="54803" rIns="109605" bIns="54803" rtlCol="0"/>
          <a:lstStyle>
            <a:lvl1pPr algn="l">
              <a:defRPr sz="1400"/>
            </a:lvl1pPr>
          </a:lstStyle>
          <a:p>
            <a:pPr>
              <a:defRPr/>
            </a:pPr>
            <a:endParaRPr lang="en-US"/>
          </a:p>
        </p:txBody>
      </p:sp>
      <p:sp>
        <p:nvSpPr>
          <p:cNvPr id="3" name="Date Placeholder 2"/>
          <p:cNvSpPr>
            <a:spLocks noGrp="1"/>
          </p:cNvSpPr>
          <p:nvPr>
            <p:ph type="dt" idx="1"/>
          </p:nvPr>
        </p:nvSpPr>
        <p:spPr>
          <a:xfrm>
            <a:off x="6856964" y="0"/>
            <a:ext cx="5246596" cy="353576"/>
          </a:xfrm>
          <a:prstGeom prst="rect">
            <a:avLst/>
          </a:prstGeom>
        </p:spPr>
        <p:txBody>
          <a:bodyPr vert="horz" lIns="109605" tIns="54803" rIns="109605" bIns="54803" rtlCol="0"/>
          <a:lstStyle>
            <a:lvl1pPr algn="r">
              <a:defRPr sz="1400"/>
            </a:lvl1pPr>
          </a:lstStyle>
          <a:p>
            <a:pPr>
              <a:defRPr/>
            </a:pPr>
            <a:fld id="{9FD4763D-EC92-4171-99FE-72DA92398AC9}" type="datetimeFigureOut">
              <a:rPr lang="en-US"/>
              <a:pPr>
                <a:defRPr/>
              </a:pPr>
              <a:t>7/15/14</a:t>
            </a:fld>
            <a:endParaRPr lang="en-US"/>
          </a:p>
        </p:txBody>
      </p:sp>
      <p:sp>
        <p:nvSpPr>
          <p:cNvPr id="4" name="Slide Image Placeholder 3"/>
          <p:cNvSpPr>
            <a:spLocks noGrp="1" noRot="1" noChangeAspect="1"/>
          </p:cNvSpPr>
          <p:nvPr>
            <p:ph type="sldImg" idx="2"/>
          </p:nvPr>
        </p:nvSpPr>
        <p:spPr>
          <a:xfrm>
            <a:off x="4283075" y="530225"/>
            <a:ext cx="3540125" cy="2654300"/>
          </a:xfrm>
          <a:prstGeom prst="rect">
            <a:avLst/>
          </a:prstGeom>
          <a:noFill/>
          <a:ln w="12700">
            <a:solidFill>
              <a:prstClr val="black"/>
            </a:solidFill>
          </a:ln>
        </p:spPr>
        <p:txBody>
          <a:bodyPr vert="horz" lIns="109605" tIns="54803" rIns="109605" bIns="54803" rtlCol="0" anchor="ctr"/>
          <a:lstStyle/>
          <a:p>
            <a:pPr lvl="0"/>
            <a:endParaRPr lang="en-US" noProof="0" smtClean="0"/>
          </a:p>
        </p:txBody>
      </p:sp>
      <p:sp>
        <p:nvSpPr>
          <p:cNvPr id="5" name="Notes Placeholder 4"/>
          <p:cNvSpPr>
            <a:spLocks noGrp="1"/>
          </p:cNvSpPr>
          <p:nvPr>
            <p:ph type="body" sz="quarter" idx="3"/>
          </p:nvPr>
        </p:nvSpPr>
        <p:spPr>
          <a:xfrm>
            <a:off x="1211173" y="3361286"/>
            <a:ext cx="9683934" cy="3184962"/>
          </a:xfrm>
          <a:prstGeom prst="rect">
            <a:avLst/>
          </a:prstGeom>
        </p:spPr>
        <p:txBody>
          <a:bodyPr vert="horz" lIns="109605" tIns="54803" rIns="109605" bIns="5480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721646"/>
            <a:ext cx="5246596" cy="354503"/>
          </a:xfrm>
          <a:prstGeom prst="rect">
            <a:avLst/>
          </a:prstGeom>
        </p:spPr>
        <p:txBody>
          <a:bodyPr vert="horz" lIns="109605" tIns="54803" rIns="109605" bIns="54803" rtlCol="0" anchor="b"/>
          <a:lstStyle>
            <a:lvl1pPr algn="l">
              <a:defRPr sz="1400"/>
            </a:lvl1pPr>
          </a:lstStyle>
          <a:p>
            <a:pPr>
              <a:defRPr/>
            </a:pPr>
            <a:endParaRPr lang="en-US"/>
          </a:p>
        </p:txBody>
      </p:sp>
      <p:sp>
        <p:nvSpPr>
          <p:cNvPr id="7" name="Slide Number Placeholder 6"/>
          <p:cNvSpPr>
            <a:spLocks noGrp="1"/>
          </p:cNvSpPr>
          <p:nvPr>
            <p:ph type="sldNum" sz="quarter" idx="5"/>
          </p:nvPr>
        </p:nvSpPr>
        <p:spPr>
          <a:xfrm>
            <a:off x="6856964" y="6721646"/>
            <a:ext cx="5246596" cy="354503"/>
          </a:xfrm>
          <a:prstGeom prst="rect">
            <a:avLst/>
          </a:prstGeom>
        </p:spPr>
        <p:txBody>
          <a:bodyPr vert="horz" lIns="109605" tIns="54803" rIns="109605" bIns="54803" rtlCol="0" anchor="b"/>
          <a:lstStyle>
            <a:lvl1pPr algn="r">
              <a:defRPr sz="1400"/>
            </a:lvl1pPr>
          </a:lstStyle>
          <a:p>
            <a:pPr>
              <a:defRPr/>
            </a:pPr>
            <a:fld id="{4EDA282B-8A29-43C6-8F8F-E4C2B7C74D41}" type="slidenum">
              <a:rPr lang="en-US"/>
              <a:pPr>
                <a:defRPr/>
              </a:pPr>
              <a:t>‹#›</a:t>
            </a:fld>
            <a:endParaRPr lang="en-US"/>
          </a:p>
        </p:txBody>
      </p:sp>
    </p:spTree>
    <p:extLst>
      <p:ext uri="{BB962C8B-B14F-4D97-AF65-F5344CB8AC3E}">
        <p14:creationId xmlns:p14="http://schemas.microsoft.com/office/powerpoint/2010/main" val="37232970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0A05F0-415E-49CB-82FC-45BAF8F85196}" type="slidenum">
              <a:rPr lang="en-US" smtClean="0"/>
              <a:pPr/>
              <a:t>1</a:t>
            </a:fld>
            <a:endParaRPr lang="en-US" smtClean="0"/>
          </a:p>
        </p:txBody>
      </p:sp>
    </p:spTree>
    <p:extLst>
      <p:ext uri="{BB962C8B-B14F-4D97-AF65-F5344CB8AC3E}">
        <p14:creationId xmlns:p14="http://schemas.microsoft.com/office/powerpoint/2010/main" val="2470734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7669213"/>
            <a:ext cx="27981275" cy="5292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125" y="13990638"/>
            <a:ext cx="23044150" cy="63087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41755E-69F6-42BD-B627-D7625183520B}"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C1BC8D-4B5B-4BB1-8687-1BBA64CFD401}"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475" y="989013"/>
            <a:ext cx="7405688" cy="21064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6238" y="989013"/>
            <a:ext cx="22067837" cy="21064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D331B5-9C84-4E7A-9086-83204BBC4E1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EB2852-0D71-450B-B54D-C5DD5F1F4123}"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15865475"/>
            <a:ext cx="27981275" cy="49022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5" y="10464800"/>
            <a:ext cx="27981275" cy="54006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9B1787-1C7E-4B40-B1F2-2F41CB62ECF1}"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6238" y="5761038"/>
            <a:ext cx="14736762" cy="16292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35400" y="5761038"/>
            <a:ext cx="14736763" cy="16292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A36B91-8D4E-45CE-ADDA-F08254B0843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6238" y="5526088"/>
            <a:ext cx="14544675" cy="2303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46238" y="7829550"/>
            <a:ext cx="14544675" cy="14224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725" y="5526088"/>
            <a:ext cx="14549438" cy="2303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722725" y="7829550"/>
            <a:ext cx="14549438" cy="14224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FB6F61B-35A6-441A-BF11-EC41E16B1EF2}"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975B78-EA14-47FB-B024-F5F172CC35C9}"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20C3A9D-D7D7-4EE4-B99E-45CBD0FBADF4}"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982663"/>
            <a:ext cx="10829925" cy="418306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869863" y="982663"/>
            <a:ext cx="18402300" cy="210708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6238" y="5165725"/>
            <a:ext cx="10829925" cy="16887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64F9D9-88A0-4EF4-9E6A-21B6EA444C39}"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17281525"/>
            <a:ext cx="19751675" cy="204152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451600" y="2206625"/>
            <a:ext cx="19751675" cy="148129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6451600" y="19323050"/>
            <a:ext cx="19751675" cy="28971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9FAF90-9B70-40BB-AE68-52C6AE30265E}"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46238" y="989013"/>
            <a:ext cx="29625925" cy="4114800"/>
          </a:xfrm>
          <a:prstGeom prst="rect">
            <a:avLst/>
          </a:prstGeom>
          <a:noFill/>
          <a:ln w="9525">
            <a:noFill/>
            <a:miter lim="800000"/>
            <a:headEnd/>
            <a:tailEnd/>
          </a:ln>
        </p:spPr>
        <p:txBody>
          <a:bodyPr vert="horz" wrap="square" lIns="329184" tIns="164592" rIns="329184" bIns="164592"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646238" y="5761038"/>
            <a:ext cx="29625925" cy="16292512"/>
          </a:xfrm>
          <a:prstGeom prst="rect">
            <a:avLst/>
          </a:prstGeom>
          <a:noFill/>
          <a:ln w="9525">
            <a:noFill/>
            <a:miter lim="800000"/>
            <a:headEnd/>
            <a:tailEnd/>
          </a:ln>
        </p:spPr>
        <p:txBody>
          <a:bodyPr vert="horz" wrap="square" lIns="329184" tIns="164592" rIns="329184" bIns="16459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646238" y="22482175"/>
            <a:ext cx="7680325" cy="1714500"/>
          </a:xfrm>
          <a:prstGeom prst="rect">
            <a:avLst/>
          </a:prstGeom>
          <a:noFill/>
          <a:ln w="9525">
            <a:noFill/>
            <a:miter lim="800000"/>
            <a:headEnd/>
            <a:tailEnd/>
          </a:ln>
          <a:effectLst/>
        </p:spPr>
        <p:txBody>
          <a:bodyPr vert="horz" wrap="square" lIns="329184" tIns="164592" rIns="329184" bIns="164592" numCol="1" anchor="t" anchorCtr="0" compatLnSpc="1">
            <a:prstTxWarp prst="textNoShape">
              <a:avLst/>
            </a:prstTxWarp>
          </a:bodyPr>
          <a:lstStyle>
            <a:lvl1pPr>
              <a:defRPr sz="5000"/>
            </a:lvl1pPr>
          </a:lstStyle>
          <a:p>
            <a:pPr>
              <a:defRPr/>
            </a:pPr>
            <a:endParaRPr lang="en-US"/>
          </a:p>
        </p:txBody>
      </p:sp>
      <p:sp>
        <p:nvSpPr>
          <p:cNvPr id="1029" name="Rectangle 5"/>
          <p:cNvSpPr>
            <a:spLocks noGrp="1" noChangeArrowheads="1"/>
          </p:cNvSpPr>
          <p:nvPr>
            <p:ph type="ftr" sz="quarter" idx="3"/>
          </p:nvPr>
        </p:nvSpPr>
        <p:spPr bwMode="auto">
          <a:xfrm>
            <a:off x="11247438" y="22482175"/>
            <a:ext cx="10423525" cy="1714500"/>
          </a:xfrm>
          <a:prstGeom prst="rect">
            <a:avLst/>
          </a:prstGeom>
          <a:noFill/>
          <a:ln w="9525">
            <a:noFill/>
            <a:miter lim="800000"/>
            <a:headEnd/>
            <a:tailEnd/>
          </a:ln>
          <a:effectLst/>
        </p:spPr>
        <p:txBody>
          <a:bodyPr vert="horz" wrap="square" lIns="329184" tIns="164592" rIns="329184" bIns="164592" numCol="1" anchor="t" anchorCtr="0" compatLnSpc="1">
            <a:prstTxWarp prst="textNoShape">
              <a:avLst/>
            </a:prstTxWarp>
          </a:bodyPr>
          <a:lstStyle>
            <a:lvl1pPr algn="ctr">
              <a:defRPr sz="5000"/>
            </a:lvl1pPr>
          </a:lstStyle>
          <a:p>
            <a:pPr>
              <a:defRPr/>
            </a:pPr>
            <a:endParaRPr lang="en-US"/>
          </a:p>
        </p:txBody>
      </p:sp>
      <p:sp>
        <p:nvSpPr>
          <p:cNvPr id="1030" name="Rectangle 6"/>
          <p:cNvSpPr>
            <a:spLocks noGrp="1" noChangeArrowheads="1"/>
          </p:cNvSpPr>
          <p:nvPr>
            <p:ph type="sldNum" sz="quarter" idx="4"/>
          </p:nvPr>
        </p:nvSpPr>
        <p:spPr bwMode="auto">
          <a:xfrm>
            <a:off x="23591838" y="22482175"/>
            <a:ext cx="7680325" cy="1714500"/>
          </a:xfrm>
          <a:prstGeom prst="rect">
            <a:avLst/>
          </a:prstGeom>
          <a:noFill/>
          <a:ln w="9525">
            <a:noFill/>
            <a:miter lim="800000"/>
            <a:headEnd/>
            <a:tailEnd/>
          </a:ln>
          <a:effectLst/>
        </p:spPr>
        <p:txBody>
          <a:bodyPr vert="horz" wrap="square" lIns="329184" tIns="164592" rIns="329184" bIns="164592" numCol="1" anchor="t" anchorCtr="0" compatLnSpc="1">
            <a:prstTxWarp prst="textNoShape">
              <a:avLst/>
            </a:prstTxWarp>
          </a:bodyPr>
          <a:lstStyle>
            <a:lvl1pPr algn="r">
              <a:defRPr sz="5000"/>
            </a:lvl1pPr>
          </a:lstStyle>
          <a:p>
            <a:pPr>
              <a:defRPr/>
            </a:pPr>
            <a:fld id="{E415B951-217A-440A-A5E7-0CC51125B7AA}"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3292475" rtl="0" eaLnBrk="1" fontAlgn="base" hangingPunct="1">
        <a:spcBef>
          <a:spcPct val="0"/>
        </a:spcBef>
        <a:spcAft>
          <a:spcPct val="0"/>
        </a:spcAft>
        <a:defRPr sz="15800">
          <a:solidFill>
            <a:schemeClr val="tx2"/>
          </a:solidFill>
          <a:latin typeface="+mj-lt"/>
          <a:ea typeface="+mj-ea"/>
          <a:cs typeface="+mj-cs"/>
        </a:defRPr>
      </a:lvl1pPr>
      <a:lvl2pPr algn="ctr" defTabSz="3292475" rtl="0" eaLnBrk="1" fontAlgn="base" hangingPunct="1">
        <a:spcBef>
          <a:spcPct val="0"/>
        </a:spcBef>
        <a:spcAft>
          <a:spcPct val="0"/>
        </a:spcAft>
        <a:defRPr sz="15800">
          <a:solidFill>
            <a:schemeClr val="tx2"/>
          </a:solidFill>
          <a:latin typeface="Arial" charset="0"/>
        </a:defRPr>
      </a:lvl2pPr>
      <a:lvl3pPr algn="ctr" defTabSz="3292475" rtl="0" eaLnBrk="1" fontAlgn="base" hangingPunct="1">
        <a:spcBef>
          <a:spcPct val="0"/>
        </a:spcBef>
        <a:spcAft>
          <a:spcPct val="0"/>
        </a:spcAft>
        <a:defRPr sz="15800">
          <a:solidFill>
            <a:schemeClr val="tx2"/>
          </a:solidFill>
          <a:latin typeface="Arial" charset="0"/>
        </a:defRPr>
      </a:lvl3pPr>
      <a:lvl4pPr algn="ctr" defTabSz="3292475" rtl="0" eaLnBrk="1" fontAlgn="base" hangingPunct="1">
        <a:spcBef>
          <a:spcPct val="0"/>
        </a:spcBef>
        <a:spcAft>
          <a:spcPct val="0"/>
        </a:spcAft>
        <a:defRPr sz="15800">
          <a:solidFill>
            <a:schemeClr val="tx2"/>
          </a:solidFill>
          <a:latin typeface="Arial" charset="0"/>
        </a:defRPr>
      </a:lvl4pPr>
      <a:lvl5pPr algn="ctr" defTabSz="3292475" rtl="0" eaLnBrk="1" fontAlgn="base" hangingPunct="1">
        <a:spcBef>
          <a:spcPct val="0"/>
        </a:spcBef>
        <a:spcAft>
          <a:spcPct val="0"/>
        </a:spcAft>
        <a:defRPr sz="15800">
          <a:solidFill>
            <a:schemeClr val="tx2"/>
          </a:solidFill>
          <a:latin typeface="Arial" charset="0"/>
        </a:defRPr>
      </a:lvl5pPr>
      <a:lvl6pPr marL="457200" algn="ctr" defTabSz="3292475" rtl="0" eaLnBrk="1" fontAlgn="base" hangingPunct="1">
        <a:spcBef>
          <a:spcPct val="0"/>
        </a:spcBef>
        <a:spcAft>
          <a:spcPct val="0"/>
        </a:spcAft>
        <a:defRPr sz="15800">
          <a:solidFill>
            <a:schemeClr val="tx2"/>
          </a:solidFill>
          <a:latin typeface="Arial" charset="0"/>
        </a:defRPr>
      </a:lvl6pPr>
      <a:lvl7pPr marL="914400" algn="ctr" defTabSz="3292475" rtl="0" eaLnBrk="1" fontAlgn="base" hangingPunct="1">
        <a:spcBef>
          <a:spcPct val="0"/>
        </a:spcBef>
        <a:spcAft>
          <a:spcPct val="0"/>
        </a:spcAft>
        <a:defRPr sz="15800">
          <a:solidFill>
            <a:schemeClr val="tx2"/>
          </a:solidFill>
          <a:latin typeface="Arial" charset="0"/>
        </a:defRPr>
      </a:lvl7pPr>
      <a:lvl8pPr marL="1371600" algn="ctr" defTabSz="3292475" rtl="0" eaLnBrk="1" fontAlgn="base" hangingPunct="1">
        <a:spcBef>
          <a:spcPct val="0"/>
        </a:spcBef>
        <a:spcAft>
          <a:spcPct val="0"/>
        </a:spcAft>
        <a:defRPr sz="15800">
          <a:solidFill>
            <a:schemeClr val="tx2"/>
          </a:solidFill>
          <a:latin typeface="Arial" charset="0"/>
        </a:defRPr>
      </a:lvl8pPr>
      <a:lvl9pPr marL="1828800" algn="ctr" defTabSz="3292475" rtl="0" eaLnBrk="1" fontAlgn="base" hangingPunct="1">
        <a:spcBef>
          <a:spcPct val="0"/>
        </a:spcBef>
        <a:spcAft>
          <a:spcPct val="0"/>
        </a:spcAft>
        <a:defRPr sz="15800">
          <a:solidFill>
            <a:schemeClr val="tx2"/>
          </a:solidFill>
          <a:latin typeface="Arial" charset="0"/>
        </a:defRPr>
      </a:lvl9pPr>
    </p:titleStyle>
    <p:bodyStyle>
      <a:lvl1pPr marL="1235075" indent="-1235075" algn="l" defTabSz="3292475" rtl="0" eaLnBrk="1" fontAlgn="base" hangingPunct="1">
        <a:spcBef>
          <a:spcPct val="20000"/>
        </a:spcBef>
        <a:spcAft>
          <a:spcPct val="0"/>
        </a:spcAft>
        <a:buChar char="•"/>
        <a:defRPr sz="11500">
          <a:solidFill>
            <a:schemeClr val="tx1"/>
          </a:solidFill>
          <a:latin typeface="+mn-lt"/>
          <a:ea typeface="+mn-ea"/>
          <a:cs typeface="+mn-cs"/>
        </a:defRPr>
      </a:lvl1pPr>
      <a:lvl2pPr marL="2674938" indent="-1028700" algn="l" defTabSz="3292475" rtl="0" eaLnBrk="1" fontAlgn="base" hangingPunct="1">
        <a:spcBef>
          <a:spcPct val="20000"/>
        </a:spcBef>
        <a:spcAft>
          <a:spcPct val="0"/>
        </a:spcAft>
        <a:buChar char="–"/>
        <a:defRPr sz="10100">
          <a:solidFill>
            <a:schemeClr val="tx1"/>
          </a:solidFill>
          <a:latin typeface="+mn-lt"/>
        </a:defRPr>
      </a:lvl2pPr>
      <a:lvl3pPr marL="4114800" indent="-822325" algn="l" defTabSz="3292475" rtl="0" eaLnBrk="1" fontAlgn="base" hangingPunct="1">
        <a:spcBef>
          <a:spcPct val="20000"/>
        </a:spcBef>
        <a:spcAft>
          <a:spcPct val="0"/>
        </a:spcAft>
        <a:buChar char="•"/>
        <a:defRPr sz="8600">
          <a:solidFill>
            <a:schemeClr val="tx1"/>
          </a:solidFill>
          <a:latin typeface="+mn-lt"/>
        </a:defRPr>
      </a:lvl3pPr>
      <a:lvl4pPr marL="5761038" indent="-823913" algn="l" defTabSz="3292475" rtl="0" eaLnBrk="1" fontAlgn="base" hangingPunct="1">
        <a:spcBef>
          <a:spcPct val="20000"/>
        </a:spcBef>
        <a:spcAft>
          <a:spcPct val="0"/>
        </a:spcAft>
        <a:buChar char="–"/>
        <a:defRPr sz="7200">
          <a:solidFill>
            <a:schemeClr val="tx1"/>
          </a:solidFill>
          <a:latin typeface="+mn-lt"/>
        </a:defRPr>
      </a:lvl4pPr>
      <a:lvl5pPr marL="7407275" indent="-823913" algn="l" defTabSz="3292475" rtl="0" eaLnBrk="1" fontAlgn="base" hangingPunct="1">
        <a:spcBef>
          <a:spcPct val="20000"/>
        </a:spcBef>
        <a:spcAft>
          <a:spcPct val="0"/>
        </a:spcAft>
        <a:buChar char="»"/>
        <a:defRPr sz="7200">
          <a:solidFill>
            <a:schemeClr val="tx1"/>
          </a:solidFill>
          <a:latin typeface="+mn-lt"/>
        </a:defRPr>
      </a:lvl5pPr>
      <a:lvl6pPr marL="7864475" indent="-823913" algn="l" defTabSz="3292475" rtl="0" eaLnBrk="1" fontAlgn="base" hangingPunct="1">
        <a:spcBef>
          <a:spcPct val="20000"/>
        </a:spcBef>
        <a:spcAft>
          <a:spcPct val="0"/>
        </a:spcAft>
        <a:buChar char="»"/>
        <a:defRPr sz="7200">
          <a:solidFill>
            <a:schemeClr val="tx1"/>
          </a:solidFill>
          <a:latin typeface="+mn-lt"/>
        </a:defRPr>
      </a:lvl6pPr>
      <a:lvl7pPr marL="8321675" indent="-823913" algn="l" defTabSz="3292475" rtl="0" eaLnBrk="1" fontAlgn="base" hangingPunct="1">
        <a:spcBef>
          <a:spcPct val="20000"/>
        </a:spcBef>
        <a:spcAft>
          <a:spcPct val="0"/>
        </a:spcAft>
        <a:buChar char="»"/>
        <a:defRPr sz="7200">
          <a:solidFill>
            <a:schemeClr val="tx1"/>
          </a:solidFill>
          <a:latin typeface="+mn-lt"/>
        </a:defRPr>
      </a:lvl7pPr>
      <a:lvl8pPr marL="8778875" indent="-823913" algn="l" defTabSz="3292475" rtl="0" eaLnBrk="1" fontAlgn="base" hangingPunct="1">
        <a:spcBef>
          <a:spcPct val="20000"/>
        </a:spcBef>
        <a:spcAft>
          <a:spcPct val="0"/>
        </a:spcAft>
        <a:buChar char="»"/>
        <a:defRPr sz="7200">
          <a:solidFill>
            <a:schemeClr val="tx1"/>
          </a:solidFill>
          <a:latin typeface="+mn-lt"/>
        </a:defRPr>
      </a:lvl8pPr>
      <a:lvl9pPr marL="9236075" indent="-823913" algn="l" defTabSz="3292475" rtl="0" eaLnBrk="1" fontAlgn="base" hangingPunct="1">
        <a:spcBef>
          <a:spcPct val="20000"/>
        </a:spcBef>
        <a:spcAft>
          <a:spcPct val="0"/>
        </a:spcAft>
        <a:buChar char="»"/>
        <a:defRPr sz="7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 name="AutoShape 7"/>
          <p:cNvSpPr>
            <a:spLocks noChangeArrowheads="1"/>
          </p:cNvSpPr>
          <p:nvPr/>
        </p:nvSpPr>
        <p:spPr bwMode="auto">
          <a:xfrm>
            <a:off x="1010198" y="228600"/>
            <a:ext cx="29165002" cy="2290763"/>
          </a:xfrm>
          <a:prstGeom prst="roundRect">
            <a:avLst>
              <a:gd name="adj" fmla="val 16667"/>
            </a:avLst>
          </a:prstGeom>
          <a:solidFill>
            <a:schemeClr val="accent1">
              <a:lumMod val="75000"/>
            </a:schemeClr>
          </a:solidFill>
          <a:ln w="25400" algn="ctr">
            <a:noFill/>
            <a:round/>
            <a:headEnd/>
            <a:tailEnd/>
          </a:ln>
        </p:spPr>
        <p:txBody>
          <a:bodyPr wrap="none" anchor="ctr"/>
          <a:lstStyle/>
          <a:p>
            <a:pPr algn="ctr" defTabSz="3292475"/>
            <a:endParaRPr lang="en-US">
              <a:solidFill>
                <a:srgbClr val="00563F"/>
              </a:solidFill>
            </a:endParaRPr>
          </a:p>
        </p:txBody>
      </p:sp>
      <p:sp>
        <p:nvSpPr>
          <p:cNvPr id="2069" name="Text Box 29"/>
          <p:cNvSpPr txBox="1">
            <a:spLocks noChangeArrowheads="1"/>
          </p:cNvSpPr>
          <p:nvPr/>
        </p:nvSpPr>
        <p:spPr bwMode="auto">
          <a:xfrm>
            <a:off x="1143000" y="2633958"/>
            <a:ext cx="8229600" cy="731838"/>
          </a:xfrm>
          <a:prstGeom prst="rect">
            <a:avLst/>
          </a:prstGeom>
          <a:solidFill>
            <a:schemeClr val="accent1">
              <a:lumMod val="75000"/>
            </a:schemeClr>
          </a:solidFill>
          <a:ln w="9525">
            <a:noFill/>
            <a:miter lim="800000"/>
            <a:headEnd/>
            <a:tailEnd/>
          </a:ln>
        </p:spPr>
        <p:txBody>
          <a:bodyPr>
            <a:spAutoFit/>
          </a:bodyPr>
          <a:lstStyle/>
          <a:p>
            <a:pPr algn="ctr" defTabSz="3292475">
              <a:spcBef>
                <a:spcPct val="50000"/>
              </a:spcBef>
            </a:pPr>
            <a:r>
              <a:rPr lang="en-US" sz="3600" b="1" dirty="0">
                <a:solidFill>
                  <a:schemeClr val="bg1"/>
                </a:solidFill>
              </a:rPr>
              <a:t>Purpose</a:t>
            </a:r>
          </a:p>
        </p:txBody>
      </p:sp>
      <p:sp>
        <p:nvSpPr>
          <p:cNvPr id="2070" name="Text Box 31"/>
          <p:cNvSpPr txBox="1">
            <a:spLocks noChangeArrowheads="1"/>
          </p:cNvSpPr>
          <p:nvPr/>
        </p:nvSpPr>
        <p:spPr bwMode="auto">
          <a:xfrm rot="10800000" flipV="1">
            <a:off x="1010198" y="12496800"/>
            <a:ext cx="8161409" cy="646331"/>
          </a:xfrm>
          <a:prstGeom prst="rect">
            <a:avLst/>
          </a:prstGeom>
          <a:solidFill>
            <a:schemeClr val="accent1">
              <a:lumMod val="75000"/>
            </a:schemeClr>
          </a:solidFill>
          <a:ln w="9525">
            <a:noFill/>
            <a:miter lim="800000"/>
            <a:headEnd/>
            <a:tailEnd/>
          </a:ln>
        </p:spPr>
        <p:txBody>
          <a:bodyPr wrap="square">
            <a:spAutoFit/>
          </a:bodyPr>
          <a:lstStyle/>
          <a:p>
            <a:pPr algn="ctr" defTabSz="3292475">
              <a:spcBef>
                <a:spcPct val="50000"/>
              </a:spcBef>
            </a:pPr>
            <a:r>
              <a:rPr lang="en-US" sz="3600" b="1" dirty="0" smtClean="0">
                <a:solidFill>
                  <a:schemeClr val="bg1"/>
                </a:solidFill>
              </a:rPr>
              <a:t>Improvement Tools/Methods</a:t>
            </a:r>
            <a:endParaRPr lang="en-US" sz="3600" b="1" dirty="0">
              <a:solidFill>
                <a:schemeClr val="bg1"/>
              </a:solidFill>
            </a:endParaRPr>
          </a:p>
        </p:txBody>
      </p:sp>
      <p:sp>
        <p:nvSpPr>
          <p:cNvPr id="2071" name="Text Box 33"/>
          <p:cNvSpPr txBox="1">
            <a:spLocks noChangeArrowheads="1"/>
          </p:cNvSpPr>
          <p:nvPr/>
        </p:nvSpPr>
        <p:spPr bwMode="auto">
          <a:xfrm>
            <a:off x="21944886" y="11887200"/>
            <a:ext cx="8229600" cy="646331"/>
          </a:xfrm>
          <a:prstGeom prst="rect">
            <a:avLst/>
          </a:prstGeom>
          <a:solidFill>
            <a:schemeClr val="accent1">
              <a:lumMod val="75000"/>
            </a:schemeClr>
          </a:solidFill>
          <a:ln w="9525">
            <a:noFill/>
            <a:miter lim="800000"/>
            <a:headEnd/>
            <a:tailEnd/>
          </a:ln>
        </p:spPr>
        <p:txBody>
          <a:bodyPr wrap="square">
            <a:noAutofit/>
          </a:bodyPr>
          <a:lstStyle/>
          <a:p>
            <a:pPr algn="ctr" defTabSz="3292475">
              <a:spcBef>
                <a:spcPct val="50000"/>
              </a:spcBef>
            </a:pPr>
            <a:r>
              <a:rPr lang="en-US" sz="3600" b="1" dirty="0" smtClean="0">
                <a:solidFill>
                  <a:schemeClr val="bg1"/>
                </a:solidFill>
              </a:rPr>
              <a:t>Limitations / Lessons Learned</a:t>
            </a:r>
            <a:endParaRPr lang="en-US" sz="3600" b="1" dirty="0">
              <a:solidFill>
                <a:schemeClr val="bg1"/>
              </a:solidFill>
            </a:endParaRPr>
          </a:p>
        </p:txBody>
      </p:sp>
      <p:sp>
        <p:nvSpPr>
          <p:cNvPr id="2073" name="Text Box 35"/>
          <p:cNvSpPr txBox="1">
            <a:spLocks noChangeArrowheads="1"/>
          </p:cNvSpPr>
          <p:nvPr/>
        </p:nvSpPr>
        <p:spPr bwMode="auto">
          <a:xfrm>
            <a:off x="21945600" y="8305800"/>
            <a:ext cx="8229600" cy="646331"/>
          </a:xfrm>
          <a:prstGeom prst="rect">
            <a:avLst/>
          </a:prstGeom>
          <a:solidFill>
            <a:schemeClr val="accent1">
              <a:lumMod val="75000"/>
            </a:schemeClr>
          </a:solidFill>
          <a:ln w="9525">
            <a:noFill/>
            <a:miter lim="800000"/>
            <a:headEnd/>
            <a:tailEnd/>
          </a:ln>
        </p:spPr>
        <p:txBody>
          <a:bodyPr>
            <a:spAutoFit/>
          </a:bodyPr>
          <a:lstStyle/>
          <a:p>
            <a:pPr algn="ctr" defTabSz="3292475">
              <a:spcBef>
                <a:spcPct val="50000"/>
              </a:spcBef>
            </a:pPr>
            <a:r>
              <a:rPr lang="en-US" sz="3600" b="1" dirty="0" smtClean="0">
                <a:solidFill>
                  <a:schemeClr val="bg1"/>
                </a:solidFill>
              </a:rPr>
              <a:t>Process Improvement</a:t>
            </a:r>
            <a:endParaRPr lang="en-US" sz="3600" b="1" dirty="0">
              <a:solidFill>
                <a:schemeClr val="bg1"/>
              </a:solidFill>
            </a:endParaRPr>
          </a:p>
        </p:txBody>
      </p:sp>
      <p:sp>
        <p:nvSpPr>
          <p:cNvPr id="2074" name="Text Box 37"/>
          <p:cNvSpPr txBox="1">
            <a:spLocks noChangeArrowheads="1"/>
          </p:cNvSpPr>
          <p:nvPr/>
        </p:nvSpPr>
        <p:spPr bwMode="auto">
          <a:xfrm>
            <a:off x="2789229" y="183684"/>
            <a:ext cx="28187762" cy="1108075"/>
          </a:xfrm>
          <a:prstGeom prst="rect">
            <a:avLst/>
          </a:prstGeom>
          <a:noFill/>
          <a:ln w="9525">
            <a:noFill/>
            <a:miter lim="800000"/>
            <a:headEnd/>
            <a:tailEnd/>
          </a:ln>
        </p:spPr>
        <p:txBody>
          <a:bodyPr wrap="square">
            <a:spAutoFit/>
          </a:bodyPr>
          <a:lstStyle/>
          <a:p>
            <a:pPr algn="ctr" defTabSz="3292475">
              <a:spcBef>
                <a:spcPct val="50000"/>
              </a:spcBef>
            </a:pPr>
            <a:r>
              <a:rPr lang="en-US" sz="6600" b="1" dirty="0" smtClean="0">
                <a:solidFill>
                  <a:schemeClr val="bg1"/>
                </a:solidFill>
              </a:rPr>
              <a:t>Stock Revolution</a:t>
            </a:r>
            <a:endParaRPr lang="en-US" sz="6600" b="1" dirty="0">
              <a:solidFill>
                <a:schemeClr val="bg1"/>
              </a:solidFill>
            </a:endParaRPr>
          </a:p>
        </p:txBody>
      </p:sp>
      <p:sp>
        <p:nvSpPr>
          <p:cNvPr id="2075" name="Text Box 38"/>
          <p:cNvSpPr txBox="1">
            <a:spLocks noChangeArrowheads="1"/>
          </p:cNvSpPr>
          <p:nvPr/>
        </p:nvSpPr>
        <p:spPr bwMode="auto">
          <a:xfrm>
            <a:off x="10075571" y="1371600"/>
            <a:ext cx="15396677" cy="1082675"/>
          </a:xfrm>
          <a:prstGeom prst="rect">
            <a:avLst/>
          </a:prstGeom>
          <a:noFill/>
          <a:ln w="9525">
            <a:noFill/>
            <a:miter lim="800000"/>
            <a:headEnd/>
            <a:tailEnd/>
          </a:ln>
        </p:spPr>
        <p:txBody>
          <a:bodyPr wrap="square">
            <a:spAutoFit/>
          </a:bodyPr>
          <a:lstStyle/>
          <a:p>
            <a:pPr defTabSz="3292475">
              <a:spcBef>
                <a:spcPct val="50000"/>
              </a:spcBef>
            </a:pPr>
            <a:endParaRPr lang="en-US"/>
          </a:p>
        </p:txBody>
      </p:sp>
      <p:sp>
        <p:nvSpPr>
          <p:cNvPr id="2076" name="Text Box 39"/>
          <p:cNvSpPr txBox="1">
            <a:spLocks noChangeArrowheads="1"/>
          </p:cNvSpPr>
          <p:nvPr/>
        </p:nvSpPr>
        <p:spPr bwMode="auto">
          <a:xfrm>
            <a:off x="228600" y="1398067"/>
            <a:ext cx="30784800" cy="646331"/>
          </a:xfrm>
          <a:prstGeom prst="rect">
            <a:avLst/>
          </a:prstGeom>
          <a:noFill/>
          <a:ln w="9525">
            <a:noFill/>
            <a:miter lim="800000"/>
            <a:headEnd/>
            <a:tailEnd/>
          </a:ln>
        </p:spPr>
        <p:txBody>
          <a:bodyPr wrap="square">
            <a:spAutoFit/>
          </a:bodyPr>
          <a:lstStyle/>
          <a:p>
            <a:pPr algn="ctr" defTabSz="3292475">
              <a:spcBef>
                <a:spcPct val="50000"/>
              </a:spcBef>
            </a:pPr>
            <a:r>
              <a:rPr lang="en-US" sz="3600" b="1" dirty="0" smtClean="0">
                <a:solidFill>
                  <a:schemeClr val="bg1"/>
                </a:solidFill>
              </a:rPr>
              <a:t>Presented by Kevina Desai, RN-BSN Student; Contributions made by Michelle Scarlett and Emma Fleck, RN-BSN Students</a:t>
            </a:r>
            <a:endParaRPr lang="en-US" sz="3600" b="1" dirty="0">
              <a:solidFill>
                <a:schemeClr val="bg1"/>
              </a:solidFill>
            </a:endParaRPr>
          </a:p>
        </p:txBody>
      </p:sp>
      <p:sp>
        <p:nvSpPr>
          <p:cNvPr id="2077" name="Text Box 40"/>
          <p:cNvSpPr txBox="1">
            <a:spLocks noChangeArrowheads="1"/>
          </p:cNvSpPr>
          <p:nvPr/>
        </p:nvSpPr>
        <p:spPr bwMode="auto">
          <a:xfrm>
            <a:off x="1234747" y="3365796"/>
            <a:ext cx="8077200" cy="3416004"/>
          </a:xfrm>
          <a:prstGeom prst="rect">
            <a:avLst/>
          </a:prstGeom>
          <a:noFill/>
          <a:ln w="9525">
            <a:solidFill>
              <a:schemeClr val="bg1">
                <a:lumMod val="75000"/>
              </a:schemeClr>
            </a:solidFill>
            <a:miter lim="800000"/>
            <a:headEnd/>
            <a:tailEnd/>
          </a:ln>
        </p:spPr>
        <p:txBody>
          <a:bodyPr>
            <a:noAutofit/>
          </a:bodyPr>
          <a:lstStyle/>
          <a:p>
            <a:pPr defTabSz="3292475"/>
            <a:r>
              <a:rPr lang="en-US" sz="2400" dirty="0">
                <a:latin typeface="+mn-lt"/>
                <a:cs typeface="Times New Roman" panose="02020603050405020304" pitchFamily="18" charset="0"/>
              </a:rPr>
              <a:t>The purpose of this proposed project is </a:t>
            </a:r>
            <a:r>
              <a:rPr lang="en-US" sz="2400" dirty="0" smtClean="0">
                <a:latin typeface="+mn-lt"/>
                <a:cs typeface="Times New Roman" panose="02020603050405020304" pitchFamily="18" charset="0"/>
              </a:rPr>
              <a:t>to reduce the time  that health </a:t>
            </a:r>
            <a:r>
              <a:rPr lang="en-US" sz="2400" dirty="0">
                <a:latin typeface="+mn-lt"/>
                <a:cs typeface="Times New Roman" panose="02020603050405020304" pitchFamily="18" charset="0"/>
              </a:rPr>
              <a:t>care providers </a:t>
            </a:r>
            <a:r>
              <a:rPr lang="en-US" sz="2400" dirty="0" smtClean="0">
                <a:latin typeface="+mn-lt"/>
                <a:cs typeface="Times New Roman" panose="02020603050405020304" pitchFamily="18" charset="0"/>
              </a:rPr>
              <a:t>spend </a:t>
            </a:r>
            <a:r>
              <a:rPr lang="en-US" sz="2400" dirty="0" smtClean="0">
                <a:latin typeface="+mn-lt"/>
                <a:cs typeface="Times New Roman" panose="02020603050405020304" pitchFamily="18" charset="0"/>
              </a:rPr>
              <a:t>looking for supplies and equipment</a:t>
            </a:r>
            <a:r>
              <a:rPr lang="en-US" sz="2400" dirty="0" smtClean="0">
                <a:latin typeface="+mn-lt"/>
                <a:cs typeface="Times New Roman" panose="02020603050405020304" pitchFamily="18" charset="0"/>
              </a:rPr>
              <a:t>. </a:t>
            </a:r>
            <a:r>
              <a:rPr lang="en-US" sz="2400" dirty="0">
                <a:latin typeface="+mn-lt"/>
                <a:cs typeface="Times New Roman" panose="02020603050405020304" pitchFamily="18" charset="0"/>
              </a:rPr>
              <a:t>B</a:t>
            </a:r>
            <a:r>
              <a:rPr lang="en-US" sz="2400" dirty="0" smtClean="0">
                <a:latin typeface="+mn-lt"/>
                <a:cs typeface="Times New Roman" panose="02020603050405020304" pitchFamily="18" charset="0"/>
              </a:rPr>
              <a:t>y </a:t>
            </a:r>
            <a:r>
              <a:rPr lang="en-US" sz="2400" dirty="0">
                <a:latin typeface="+mn-lt"/>
                <a:cs typeface="Times New Roman" panose="02020603050405020304" pitchFamily="18" charset="0"/>
              </a:rPr>
              <a:t>using a </a:t>
            </a:r>
            <a:r>
              <a:rPr lang="en-US" sz="2400" dirty="0" smtClean="0">
                <a:latin typeface="+mn-lt"/>
                <a:cs typeface="Times New Roman" panose="02020603050405020304" pitchFamily="18" charset="0"/>
              </a:rPr>
              <a:t>real-time </a:t>
            </a:r>
            <a:r>
              <a:rPr lang="en-US" sz="2400" dirty="0">
                <a:latin typeface="+mn-lt"/>
                <a:cs typeface="Times New Roman" panose="02020603050405020304" pitchFamily="18" charset="0"/>
              </a:rPr>
              <a:t>locating </a:t>
            </a:r>
            <a:r>
              <a:rPr lang="en-US" sz="2400" dirty="0" smtClean="0">
                <a:latin typeface="+mn-lt"/>
                <a:cs typeface="Times New Roman" panose="02020603050405020304" pitchFamily="18" charset="0"/>
              </a:rPr>
              <a:t>system, providers can save </a:t>
            </a:r>
            <a:r>
              <a:rPr lang="en-US" sz="2400" dirty="0" smtClean="0">
                <a:latin typeface="+mn-lt"/>
                <a:cs typeface="Times New Roman" panose="02020603050405020304" pitchFamily="18" charset="0"/>
              </a:rPr>
              <a:t>the time </a:t>
            </a:r>
            <a:r>
              <a:rPr lang="en-US" sz="2400" dirty="0" smtClean="0">
                <a:latin typeface="+mn-lt"/>
                <a:cs typeface="Times New Roman" panose="02020603050405020304" pitchFamily="18" charset="0"/>
              </a:rPr>
              <a:t>that </a:t>
            </a:r>
            <a:r>
              <a:rPr lang="en-US" sz="2400" dirty="0" smtClean="0">
                <a:latin typeface="+mn-lt"/>
                <a:cs typeface="Times New Roman" panose="02020603050405020304" pitchFamily="18" charset="0"/>
              </a:rPr>
              <a:t>is being used to search for missing supplies and </a:t>
            </a:r>
            <a:r>
              <a:rPr lang="en-US" sz="2400" dirty="0" smtClean="0">
                <a:latin typeface="+mn-lt"/>
                <a:cs typeface="Times New Roman" panose="02020603050405020304" pitchFamily="18" charset="0"/>
              </a:rPr>
              <a:t>equipment. The time saved can be directly spent with patients at the bedside. </a:t>
            </a:r>
            <a:r>
              <a:rPr lang="en-US" sz="2400" dirty="0" smtClean="0">
                <a:latin typeface="+mn-lt"/>
                <a:cs typeface="Times New Roman" panose="02020603050405020304" pitchFamily="18" charset="0"/>
              </a:rPr>
              <a:t>A </a:t>
            </a:r>
            <a:r>
              <a:rPr lang="en-US" sz="2400" dirty="0">
                <a:latin typeface="+mn-lt"/>
                <a:cs typeface="Times New Roman" panose="02020603050405020304" pitchFamily="18" charset="0"/>
              </a:rPr>
              <a:t>more efficient work environment that is patient centered and equitable in the provision of its </a:t>
            </a:r>
            <a:r>
              <a:rPr lang="en-US" sz="2400" dirty="0" smtClean="0">
                <a:latin typeface="+mn-lt"/>
                <a:cs typeface="Times New Roman" panose="02020603050405020304" pitchFamily="18" charset="0"/>
              </a:rPr>
              <a:t>care equals a happier staff, which creates </a:t>
            </a:r>
            <a:r>
              <a:rPr lang="en-US" sz="2400" dirty="0" smtClean="0">
                <a:latin typeface="+mn-lt"/>
                <a:cs typeface="Times New Roman" panose="02020603050405020304" pitchFamily="18" charset="0"/>
              </a:rPr>
              <a:t>for </a:t>
            </a:r>
            <a:r>
              <a:rPr lang="en-US" sz="2400" dirty="0" smtClean="0">
                <a:latin typeface="+mn-lt"/>
                <a:cs typeface="Times New Roman" panose="02020603050405020304" pitchFamily="18" charset="0"/>
              </a:rPr>
              <a:t>happier </a:t>
            </a:r>
            <a:r>
              <a:rPr lang="en-US" sz="2400" dirty="0" smtClean="0">
                <a:latin typeface="+mn-lt"/>
                <a:cs typeface="Times New Roman" panose="02020603050405020304" pitchFamily="18" charset="0"/>
              </a:rPr>
              <a:t>patients (</a:t>
            </a:r>
            <a:r>
              <a:rPr lang="en-US" sz="2400" dirty="0" err="1" smtClean="0">
                <a:latin typeface="+mn-lt"/>
                <a:cs typeface="Times New Roman" panose="02020603050405020304" pitchFamily="18" charset="0"/>
              </a:rPr>
              <a:t>Rao</a:t>
            </a:r>
            <a:r>
              <a:rPr lang="en-US" sz="2400" dirty="0" smtClean="0">
                <a:latin typeface="+mn-lt"/>
                <a:cs typeface="Times New Roman" panose="02020603050405020304" pitchFamily="18" charset="0"/>
              </a:rPr>
              <a:t>, 2012).</a:t>
            </a:r>
            <a:endParaRPr lang="en-US" sz="2400" dirty="0">
              <a:latin typeface="+mn-lt"/>
              <a:cs typeface="Times New Roman" panose="02020603050405020304" pitchFamily="18" charset="0"/>
            </a:endParaRPr>
          </a:p>
          <a:p>
            <a:pPr defTabSz="3292475"/>
            <a:endParaRPr lang="en-US" sz="2400" dirty="0">
              <a:latin typeface="+mn-lt"/>
              <a:cs typeface="Times New Roman" panose="02020603050405020304" pitchFamily="18" charset="0"/>
            </a:endParaRPr>
          </a:p>
        </p:txBody>
      </p:sp>
      <p:sp>
        <p:nvSpPr>
          <p:cNvPr id="2078" name="Text Box 41"/>
          <p:cNvSpPr txBox="1">
            <a:spLocks noChangeArrowheads="1"/>
          </p:cNvSpPr>
          <p:nvPr/>
        </p:nvSpPr>
        <p:spPr bwMode="auto">
          <a:xfrm>
            <a:off x="1143000" y="7543800"/>
            <a:ext cx="8153400" cy="4724400"/>
          </a:xfrm>
          <a:prstGeom prst="rect">
            <a:avLst/>
          </a:prstGeom>
          <a:noFill/>
          <a:ln w="9525">
            <a:solidFill>
              <a:schemeClr val="bg1">
                <a:lumMod val="75000"/>
              </a:schemeClr>
            </a:solidFill>
            <a:miter lim="800000"/>
            <a:headEnd/>
            <a:tailEnd/>
          </a:ln>
        </p:spPr>
        <p:txBody>
          <a:bodyPr wrap="square">
            <a:noAutofit/>
          </a:bodyPr>
          <a:lstStyle/>
          <a:p>
            <a:pPr defTabSz="3292475">
              <a:buFont typeface="Wingdings" pitchFamily="2" charset="2"/>
              <a:buChar char="q"/>
            </a:pPr>
            <a:r>
              <a:rPr lang="en-US" sz="2200" dirty="0" smtClean="0">
                <a:latin typeface="+mn-lt"/>
                <a:cs typeface="Times New Roman" pitchFamily="18" charset="0"/>
              </a:rPr>
              <a:t> </a:t>
            </a:r>
            <a:r>
              <a:rPr lang="en-US" sz="2200" dirty="0" smtClean="0">
                <a:latin typeface="+mn-lt"/>
                <a:cs typeface="Times New Roman" pitchFamily="18" charset="0"/>
              </a:rPr>
              <a:t>Difficulty </a:t>
            </a:r>
            <a:r>
              <a:rPr lang="en-US" sz="2200" dirty="0">
                <a:latin typeface="+mn-lt"/>
                <a:cs typeface="Times New Roman" pitchFamily="18" charset="0"/>
              </a:rPr>
              <a:t>allocating resources </a:t>
            </a:r>
            <a:r>
              <a:rPr lang="en-US" sz="2200" dirty="0" smtClean="0">
                <a:latin typeface="+mn-lt"/>
                <a:cs typeface="Times New Roman" pitchFamily="18" charset="0"/>
              </a:rPr>
              <a:t>is </a:t>
            </a:r>
            <a:r>
              <a:rPr lang="en-US" sz="2200" dirty="0">
                <a:latin typeface="+mn-lt"/>
                <a:cs typeface="Times New Roman" pitchFamily="18" charset="0"/>
              </a:rPr>
              <a:t>real </a:t>
            </a:r>
            <a:r>
              <a:rPr lang="en-US" sz="2200" dirty="0" smtClean="0">
                <a:latin typeface="+mn-lt"/>
                <a:cs typeface="Times New Roman" pitchFamily="18" charset="0"/>
              </a:rPr>
              <a:t>time that is being lost. </a:t>
            </a:r>
            <a:r>
              <a:rPr lang="en-US" sz="2200" dirty="0">
                <a:latin typeface="+mn-lt"/>
                <a:cs typeface="Times New Roman" pitchFamily="18" charset="0"/>
              </a:rPr>
              <a:t>Nurses wasted over 30% of their working time searching for supplies and equipment for their </a:t>
            </a:r>
            <a:r>
              <a:rPr lang="en-US" sz="2200" dirty="0" smtClean="0">
                <a:latin typeface="+mn-lt"/>
                <a:cs typeface="Times New Roman" pitchFamily="18" charset="0"/>
              </a:rPr>
              <a:t>patients  (</a:t>
            </a:r>
            <a:r>
              <a:rPr lang="it-IT" sz="2200" dirty="0" smtClean="0">
                <a:latin typeface="+mn-lt"/>
                <a:cs typeface="Times New Roman" pitchFamily="18" charset="0"/>
              </a:rPr>
              <a:t>Yao, </a:t>
            </a:r>
            <a:r>
              <a:rPr lang="it-IT" sz="2200" dirty="0">
                <a:latin typeface="+mn-lt"/>
                <a:cs typeface="Times New Roman" pitchFamily="18" charset="0"/>
              </a:rPr>
              <a:t>Chu</a:t>
            </a:r>
            <a:r>
              <a:rPr lang="it-IT" sz="2200" dirty="0" smtClean="0">
                <a:latin typeface="+mn-lt"/>
                <a:cs typeface="Times New Roman" pitchFamily="18" charset="0"/>
              </a:rPr>
              <a:t>, </a:t>
            </a:r>
            <a:r>
              <a:rPr lang="it-IT" sz="2200" dirty="0">
                <a:latin typeface="+mn-lt"/>
                <a:cs typeface="Times New Roman" pitchFamily="18" charset="0"/>
              </a:rPr>
              <a:t>&amp; Li</a:t>
            </a:r>
            <a:r>
              <a:rPr lang="it-IT" sz="2200" dirty="0" smtClean="0">
                <a:latin typeface="+mn-lt"/>
                <a:cs typeface="Times New Roman" pitchFamily="18" charset="0"/>
              </a:rPr>
              <a:t>, 2011).</a:t>
            </a:r>
            <a:endParaRPr lang="en-US" sz="2200" dirty="0">
              <a:latin typeface="+mn-lt"/>
              <a:cs typeface="Times New Roman" pitchFamily="18" charset="0"/>
            </a:endParaRPr>
          </a:p>
          <a:p>
            <a:pPr defTabSz="3292475">
              <a:buFont typeface="Wingdings" pitchFamily="2" charset="2"/>
              <a:buChar char="q"/>
            </a:pPr>
            <a:r>
              <a:rPr lang="en-US" sz="2200" dirty="0" smtClean="0">
                <a:latin typeface="+mn-lt"/>
                <a:cs typeface="Times New Roman" pitchFamily="18" charset="0"/>
              </a:rPr>
              <a:t>Lost </a:t>
            </a:r>
            <a:r>
              <a:rPr lang="en-US" sz="2200" dirty="0">
                <a:latin typeface="+mn-lt"/>
                <a:cs typeface="Times New Roman" pitchFamily="18" charset="0"/>
              </a:rPr>
              <a:t>equipment and supplies cost hospitals $4,000 per bed each year and with over 975,000 staffed beds in the U.S., </a:t>
            </a:r>
            <a:r>
              <a:rPr lang="en-US" sz="2200" dirty="0" smtClean="0">
                <a:latin typeface="+mn-lt"/>
                <a:cs typeface="Times New Roman" pitchFamily="18" charset="0"/>
              </a:rPr>
              <a:t>this </a:t>
            </a:r>
            <a:r>
              <a:rPr lang="en-US" sz="2200" dirty="0">
                <a:latin typeface="+mn-lt"/>
                <a:cs typeface="Times New Roman" pitchFamily="18" charset="0"/>
              </a:rPr>
              <a:t>represents a potential loss of $3.9 billion annually (Yao, Chu, &amp; Li, 2011</a:t>
            </a:r>
            <a:r>
              <a:rPr lang="en-US" sz="2200" dirty="0" smtClean="0">
                <a:latin typeface="+mn-lt"/>
                <a:cs typeface="Times New Roman" pitchFamily="18" charset="0"/>
              </a:rPr>
              <a:t>).</a:t>
            </a:r>
            <a:endParaRPr lang="en-US" sz="2200" dirty="0">
              <a:latin typeface="+mn-lt"/>
              <a:cs typeface="Times New Roman" pitchFamily="18" charset="0"/>
            </a:endParaRPr>
          </a:p>
          <a:p>
            <a:pPr defTabSz="3292475">
              <a:buFont typeface="Wingdings" pitchFamily="2" charset="2"/>
              <a:buChar char="q"/>
            </a:pPr>
            <a:r>
              <a:rPr lang="en-US" sz="2200" dirty="0" smtClean="0">
                <a:latin typeface="+mn-lt"/>
                <a:cs typeface="Times New Roman" pitchFamily="18" charset="0"/>
              </a:rPr>
              <a:t>One way </a:t>
            </a:r>
            <a:r>
              <a:rPr lang="en-US" sz="2200" dirty="0" smtClean="0">
                <a:latin typeface="+mn-lt"/>
                <a:cs typeface="Times New Roman" pitchFamily="18" charset="0"/>
              </a:rPr>
              <a:t>to improve this problem is by the use of </a:t>
            </a:r>
            <a:r>
              <a:rPr lang="en-US" sz="2200" dirty="0" smtClean="0">
                <a:latin typeface="+mn-lt"/>
                <a:cs typeface="Times New Roman" pitchFamily="18" charset="0"/>
              </a:rPr>
              <a:t>Radio </a:t>
            </a:r>
            <a:r>
              <a:rPr lang="en-US" sz="2200" dirty="0">
                <a:latin typeface="+mn-lt"/>
                <a:cs typeface="Times New Roman" pitchFamily="18" charset="0"/>
              </a:rPr>
              <a:t>Frequency Identification (RFID) </a:t>
            </a:r>
            <a:r>
              <a:rPr lang="en-US" sz="2200" dirty="0" smtClean="0">
                <a:latin typeface="+mn-lt"/>
                <a:cs typeface="Times New Roman" pitchFamily="18" charset="0"/>
              </a:rPr>
              <a:t>technology. RFID </a:t>
            </a:r>
            <a:r>
              <a:rPr lang="en-US" sz="2200" dirty="0" smtClean="0">
                <a:latin typeface="+mn-lt"/>
                <a:cs typeface="Times New Roman" pitchFamily="18" charset="0"/>
              </a:rPr>
              <a:t>offers </a:t>
            </a:r>
            <a:r>
              <a:rPr lang="en-US" sz="2200" dirty="0">
                <a:latin typeface="+mn-lt"/>
                <a:cs typeface="Times New Roman" pitchFamily="18" charset="0"/>
              </a:rPr>
              <a:t>tracking capability to locate </a:t>
            </a:r>
            <a:r>
              <a:rPr lang="en-US" sz="2200" dirty="0" smtClean="0">
                <a:latin typeface="+mn-lt"/>
                <a:cs typeface="Times New Roman" pitchFamily="18" charset="0"/>
              </a:rPr>
              <a:t>equipment, supplies </a:t>
            </a:r>
            <a:r>
              <a:rPr lang="en-US" sz="2200" dirty="0">
                <a:latin typeface="+mn-lt"/>
                <a:cs typeface="Times New Roman" pitchFamily="18" charset="0"/>
              </a:rPr>
              <a:t>and people in real </a:t>
            </a:r>
            <a:r>
              <a:rPr lang="en-US" sz="2200" dirty="0" smtClean="0">
                <a:latin typeface="+mn-lt"/>
                <a:cs typeface="Times New Roman" pitchFamily="18" charset="0"/>
              </a:rPr>
              <a:t>time</a:t>
            </a:r>
            <a:r>
              <a:rPr lang="en-US" sz="2200" dirty="0">
                <a:latin typeface="+mn-lt"/>
                <a:cs typeface="Times New Roman" pitchFamily="18" charset="0"/>
              </a:rPr>
              <a:t> </a:t>
            </a:r>
            <a:r>
              <a:rPr lang="en-US" sz="2200" dirty="0" smtClean="0">
                <a:latin typeface="+mn-lt"/>
                <a:cs typeface="Times New Roman" pitchFamily="18" charset="0"/>
              </a:rPr>
              <a:t>using tags </a:t>
            </a:r>
            <a:r>
              <a:rPr lang="en-US" sz="2200" dirty="0">
                <a:latin typeface="+mn-lt"/>
                <a:cs typeface="Times New Roman" pitchFamily="18" charset="0"/>
              </a:rPr>
              <a:t>and readers.  </a:t>
            </a:r>
            <a:r>
              <a:rPr lang="en-US" sz="2200" dirty="0" smtClean="0">
                <a:latin typeface="+mn-lt"/>
                <a:cs typeface="Times New Roman" pitchFamily="18" charset="0"/>
              </a:rPr>
              <a:t>It is </a:t>
            </a:r>
            <a:r>
              <a:rPr lang="en-US" sz="2200" dirty="0">
                <a:latin typeface="+mn-lt"/>
                <a:cs typeface="Times New Roman" pitchFamily="18" charset="0"/>
              </a:rPr>
              <a:t>used to track individual items in order to better control </a:t>
            </a:r>
            <a:r>
              <a:rPr lang="en-US" sz="2200" dirty="0" smtClean="0">
                <a:latin typeface="+mn-lt"/>
                <a:cs typeface="Times New Roman" pitchFamily="18" charset="0"/>
              </a:rPr>
              <a:t>inventory</a:t>
            </a:r>
            <a:r>
              <a:rPr lang="en-US" sz="2200" dirty="0">
                <a:latin typeface="+mn-lt"/>
                <a:cs typeface="Times New Roman" pitchFamily="18" charset="0"/>
              </a:rPr>
              <a:t> </a:t>
            </a:r>
            <a:r>
              <a:rPr lang="en-US" sz="2200" dirty="0" smtClean="0">
                <a:latin typeface="+mn-lt"/>
                <a:cs typeface="Times New Roman" pitchFamily="18" charset="0"/>
              </a:rPr>
              <a:t>(Yao</a:t>
            </a:r>
            <a:r>
              <a:rPr lang="en-US" sz="2200" dirty="0">
                <a:latin typeface="+mn-lt"/>
                <a:cs typeface="Times New Roman" pitchFamily="18" charset="0"/>
              </a:rPr>
              <a:t>, Chu, &amp; Li, 2011).</a:t>
            </a:r>
          </a:p>
        </p:txBody>
      </p:sp>
      <p:sp>
        <p:nvSpPr>
          <p:cNvPr id="2079" name="Text Box 46"/>
          <p:cNvSpPr txBox="1">
            <a:spLocks noChangeArrowheads="1"/>
          </p:cNvSpPr>
          <p:nvPr/>
        </p:nvSpPr>
        <p:spPr bwMode="auto">
          <a:xfrm>
            <a:off x="21944886" y="9067800"/>
            <a:ext cx="8154114" cy="2590800"/>
          </a:xfrm>
          <a:prstGeom prst="rect">
            <a:avLst/>
          </a:prstGeom>
          <a:noFill/>
          <a:ln w="9525">
            <a:solidFill>
              <a:schemeClr val="bg1">
                <a:lumMod val="75000"/>
              </a:schemeClr>
            </a:solidFill>
            <a:miter lim="800000"/>
            <a:headEnd/>
            <a:tailEnd/>
          </a:ln>
        </p:spPr>
        <p:txBody>
          <a:bodyPr>
            <a:noAutofit/>
          </a:bodyPr>
          <a:lstStyle/>
          <a:p>
            <a:pPr marL="342900" indent="-342900" defTabSz="3292475">
              <a:buFont typeface="Arial" panose="020B0604020202020204" pitchFamily="34" charset="0"/>
              <a:buChar char="•"/>
            </a:pPr>
            <a:r>
              <a:rPr lang="en-US" sz="2400" dirty="0"/>
              <a:t>The unit will use the RFID and tag all movable equipment for tracking. </a:t>
            </a:r>
          </a:p>
          <a:p>
            <a:pPr marL="342900" indent="-342900" defTabSz="3292475">
              <a:buFont typeface="Arial" panose="020B0604020202020204" pitchFamily="34" charset="0"/>
              <a:buChar char="•"/>
            </a:pPr>
            <a:r>
              <a:rPr lang="en-US" sz="2400" dirty="0"/>
              <a:t>RFID tags on all items </a:t>
            </a:r>
            <a:r>
              <a:rPr lang="en-US" sz="2400" dirty="0" smtClean="0"/>
              <a:t>will make the visual  inventory counting procedure </a:t>
            </a:r>
            <a:r>
              <a:rPr lang="en-US" sz="2400" dirty="0"/>
              <a:t>unnecessary. As items are removed from inventory by a nurse or other personnel, the items are automatically recorded as leaving inventory. </a:t>
            </a:r>
            <a:r>
              <a:rPr lang="en-US" sz="2400" dirty="0" smtClean="0"/>
              <a:t> </a:t>
            </a:r>
          </a:p>
        </p:txBody>
      </p:sp>
      <p:sp>
        <p:nvSpPr>
          <p:cNvPr id="2080" name="Text Box 50"/>
          <p:cNvSpPr txBox="1">
            <a:spLocks noChangeArrowheads="1"/>
          </p:cNvSpPr>
          <p:nvPr/>
        </p:nvSpPr>
        <p:spPr bwMode="auto">
          <a:xfrm>
            <a:off x="21944886" y="12649200"/>
            <a:ext cx="8211264" cy="3886200"/>
          </a:xfrm>
          <a:prstGeom prst="rect">
            <a:avLst/>
          </a:prstGeom>
          <a:noFill/>
          <a:ln w="9525">
            <a:solidFill>
              <a:schemeClr val="bg1">
                <a:lumMod val="75000"/>
              </a:schemeClr>
            </a:solidFill>
            <a:miter lim="800000"/>
            <a:headEnd/>
            <a:tailEnd/>
          </a:ln>
        </p:spPr>
        <p:txBody>
          <a:bodyPr wrap="square">
            <a:noAutofit/>
          </a:bodyPr>
          <a:lstStyle/>
          <a:p>
            <a:pPr marL="342900" indent="-342900" defTabSz="3292475">
              <a:buFont typeface="Arial" panose="020B0604020202020204" pitchFamily="34" charset="0"/>
              <a:buChar char="•"/>
            </a:pPr>
            <a:r>
              <a:rPr lang="en-US" sz="2200" dirty="0"/>
              <a:t>The barriers associated with this proposed </a:t>
            </a:r>
            <a:r>
              <a:rPr lang="en-US" sz="2200" dirty="0" smtClean="0"/>
              <a:t>project are wireless signals to provide exact location, cost of maintenance such as tag replacement, and IT and database support.</a:t>
            </a:r>
          </a:p>
          <a:p>
            <a:pPr marL="342900" indent="-342900" defTabSz="3292475">
              <a:buFont typeface="Arial" panose="020B0604020202020204" pitchFamily="34" charset="0"/>
              <a:buChar char="•"/>
            </a:pPr>
            <a:r>
              <a:rPr lang="en-US" sz="2200" dirty="0"/>
              <a:t>Getting staff to participate and be responsible in their role during the improvement </a:t>
            </a:r>
            <a:r>
              <a:rPr lang="en-US" sz="2200" dirty="0" smtClean="0"/>
              <a:t>process. Each individual team member would also be responsible for the </a:t>
            </a:r>
            <a:r>
              <a:rPr lang="en-US" sz="2200" dirty="0"/>
              <a:t>training needed to become familiar with RFID</a:t>
            </a:r>
            <a:r>
              <a:rPr lang="en-US" sz="2200" dirty="0" smtClean="0"/>
              <a:t>.</a:t>
            </a:r>
          </a:p>
          <a:p>
            <a:pPr marL="342900" indent="-342900" defTabSz="3292475">
              <a:buFont typeface="Arial" panose="020B0604020202020204" pitchFamily="34" charset="0"/>
              <a:buChar char="•"/>
            </a:pPr>
            <a:r>
              <a:rPr lang="en-US" sz="2200" dirty="0"/>
              <a:t>RFID is not the only method to solve this issue, but is a consideration that can be made to help improve this </a:t>
            </a:r>
            <a:r>
              <a:rPr lang="en-US" sz="2200" dirty="0" smtClean="0"/>
              <a:t>problem if implemented. </a:t>
            </a:r>
            <a:endParaRPr lang="en-US" sz="2200" dirty="0"/>
          </a:p>
          <a:p>
            <a:pPr marL="342900" indent="-342900" defTabSz="3292475">
              <a:buFont typeface="Arial" panose="020B0604020202020204" pitchFamily="34" charset="0"/>
              <a:buChar char="•"/>
            </a:pPr>
            <a:endParaRPr lang="en-US" sz="2200" dirty="0"/>
          </a:p>
        </p:txBody>
      </p:sp>
      <p:sp>
        <p:nvSpPr>
          <p:cNvPr id="2081" name="Rectangle 57"/>
          <p:cNvSpPr>
            <a:spLocks noChangeArrowheads="1"/>
          </p:cNvSpPr>
          <p:nvPr/>
        </p:nvSpPr>
        <p:spPr bwMode="auto">
          <a:xfrm>
            <a:off x="196182" y="23545800"/>
            <a:ext cx="31503017" cy="762000"/>
          </a:xfrm>
          <a:prstGeom prst="rect">
            <a:avLst/>
          </a:prstGeom>
          <a:solidFill>
            <a:schemeClr val="accent1">
              <a:lumMod val="75000"/>
            </a:schemeClr>
          </a:solidFill>
          <a:ln w="9525">
            <a:noFill/>
            <a:miter lim="800000"/>
            <a:headEnd/>
            <a:tailEnd/>
          </a:ln>
        </p:spPr>
        <p:txBody>
          <a:bodyPr wrap="none"/>
          <a:lstStyle/>
          <a:p>
            <a:pPr algn="ctr" defTabSz="3292475"/>
            <a:r>
              <a:rPr lang="en-US" sz="4000" b="1" dirty="0" smtClean="0">
                <a:solidFill>
                  <a:schemeClr val="bg1"/>
                </a:solidFill>
              </a:rPr>
              <a:t>Progressive Care Unit: Florida Hospital of Tampa</a:t>
            </a:r>
            <a:endParaRPr lang="en-US" sz="4000" b="1" dirty="0">
              <a:solidFill>
                <a:schemeClr val="bg1"/>
              </a:solidFill>
            </a:endParaRPr>
          </a:p>
        </p:txBody>
      </p:sp>
      <p:sp>
        <p:nvSpPr>
          <p:cNvPr id="2083" name="Text Box 44"/>
          <p:cNvSpPr txBox="1">
            <a:spLocks noChangeArrowheads="1"/>
          </p:cNvSpPr>
          <p:nvPr/>
        </p:nvSpPr>
        <p:spPr bwMode="auto">
          <a:xfrm>
            <a:off x="956250" y="13182600"/>
            <a:ext cx="8282462" cy="4114800"/>
          </a:xfrm>
          <a:prstGeom prst="rect">
            <a:avLst/>
          </a:prstGeom>
          <a:noFill/>
          <a:ln w="9525">
            <a:solidFill>
              <a:schemeClr val="bg1">
                <a:lumMod val="75000"/>
              </a:schemeClr>
            </a:solidFill>
            <a:miter lim="800000"/>
            <a:headEnd/>
            <a:tailEnd/>
          </a:ln>
        </p:spPr>
        <p:txBody>
          <a:bodyPr wrap="square">
            <a:noAutofit/>
          </a:bodyPr>
          <a:lstStyle/>
          <a:p>
            <a:pPr marL="342900" indent="-342900" defTabSz="3292475">
              <a:buFont typeface="Arial" panose="020B0604020202020204" pitchFamily="34" charset="0"/>
              <a:buChar char="•"/>
            </a:pPr>
            <a:r>
              <a:rPr lang="en-US" sz="2400" dirty="0" smtClean="0">
                <a:latin typeface="+mn-lt"/>
              </a:rPr>
              <a:t>Staff education (RN, LPN, and CNA) will be performed to introduce the project.</a:t>
            </a:r>
          </a:p>
          <a:p>
            <a:pPr marL="342900" indent="-342900" defTabSz="3292475">
              <a:buFont typeface="Arial" panose="020B0604020202020204" pitchFamily="34" charset="0"/>
              <a:buChar char="•"/>
            </a:pPr>
            <a:r>
              <a:rPr lang="en-US" sz="2400" dirty="0" smtClean="0">
                <a:latin typeface="+mn-lt"/>
              </a:rPr>
              <a:t>The f</a:t>
            </a:r>
            <a:r>
              <a:rPr lang="en-US" sz="2400" dirty="0" smtClean="0">
                <a:latin typeface="+mn-lt"/>
              </a:rPr>
              <a:t>ishbone </a:t>
            </a:r>
            <a:r>
              <a:rPr lang="en-US" sz="2400" dirty="0" smtClean="0">
                <a:latin typeface="+mn-lt"/>
              </a:rPr>
              <a:t>diagram [see below] can be used </a:t>
            </a:r>
            <a:r>
              <a:rPr lang="en-US" sz="2400" dirty="0" smtClean="0">
                <a:latin typeface="+mn-lt"/>
              </a:rPr>
              <a:t>to educate health care providers by illustrating </a:t>
            </a:r>
            <a:r>
              <a:rPr lang="en-US" sz="2400" dirty="0" smtClean="0">
                <a:latin typeface="+mn-lt"/>
              </a:rPr>
              <a:t>the lack of </a:t>
            </a:r>
            <a:r>
              <a:rPr lang="en-US" sz="2400" dirty="0" smtClean="0">
                <a:latin typeface="+mn-lt"/>
              </a:rPr>
              <a:t>supplies and equipment </a:t>
            </a:r>
            <a:r>
              <a:rPr lang="en-US" sz="2400" dirty="0" smtClean="0">
                <a:latin typeface="+mn-lt"/>
              </a:rPr>
              <a:t>and demonstrate how hard it is to find it.</a:t>
            </a:r>
            <a:endParaRPr lang="en-US" sz="2400" dirty="0">
              <a:latin typeface="+mn-lt"/>
            </a:endParaRPr>
          </a:p>
          <a:p>
            <a:pPr marL="342900" indent="-342900" defTabSz="3292475">
              <a:buFont typeface="Arial" panose="020B0604020202020204" pitchFamily="34" charset="0"/>
              <a:buChar char="•"/>
            </a:pPr>
            <a:r>
              <a:rPr lang="en-US" sz="2400" dirty="0" smtClean="0">
                <a:latin typeface="+mn-lt"/>
              </a:rPr>
              <a:t>Using the </a:t>
            </a:r>
            <a:r>
              <a:rPr lang="en-US" sz="2400" dirty="0" smtClean="0">
                <a:latin typeface="+mn-lt"/>
              </a:rPr>
              <a:t>RFID</a:t>
            </a:r>
            <a:r>
              <a:rPr lang="en-US" sz="2400" dirty="0" smtClean="0">
                <a:latin typeface="+mn-lt"/>
              </a:rPr>
              <a:t>, </a:t>
            </a:r>
            <a:r>
              <a:rPr lang="en-US" sz="2400" dirty="0" smtClean="0">
                <a:latin typeface="+mn-lt"/>
              </a:rPr>
              <a:t>supplies and equipment </a:t>
            </a:r>
            <a:r>
              <a:rPr lang="en-US" sz="2400" dirty="0" smtClean="0">
                <a:latin typeface="+mn-lt"/>
              </a:rPr>
              <a:t>that </a:t>
            </a:r>
            <a:r>
              <a:rPr lang="en-US" sz="2400" dirty="0" smtClean="0">
                <a:latin typeface="+mn-lt"/>
              </a:rPr>
              <a:t>are</a:t>
            </a:r>
            <a:r>
              <a:rPr lang="en-US" sz="2400" dirty="0" smtClean="0">
                <a:latin typeface="+mn-lt"/>
              </a:rPr>
              <a:t> </a:t>
            </a:r>
            <a:r>
              <a:rPr lang="en-US" sz="2400" dirty="0" smtClean="0">
                <a:latin typeface="+mn-lt"/>
              </a:rPr>
              <a:t>missing or dislocated will be able to be located with the use of radio frequency to reduce the time that is being spend looking for the items that could be directly spent with the patients. </a:t>
            </a:r>
          </a:p>
          <a:p>
            <a:pPr marL="342900" indent="-342900" defTabSz="3292475">
              <a:buFont typeface="Arial" panose="020B0604020202020204" pitchFamily="34" charset="0"/>
              <a:buChar char="•"/>
            </a:pPr>
            <a:endParaRPr lang="en-US" sz="2400" dirty="0" smtClean="0"/>
          </a:p>
        </p:txBody>
      </p:sp>
      <p:sp>
        <p:nvSpPr>
          <p:cNvPr id="2084" name="Rectangle 4"/>
          <p:cNvSpPr>
            <a:spLocks noChangeArrowheads="1"/>
          </p:cNvSpPr>
          <p:nvPr/>
        </p:nvSpPr>
        <p:spPr bwMode="auto">
          <a:xfrm>
            <a:off x="0" y="0"/>
            <a:ext cx="32918400" cy="0"/>
          </a:xfrm>
          <a:prstGeom prst="rect">
            <a:avLst/>
          </a:prstGeom>
          <a:noFill/>
          <a:ln w="9525">
            <a:noFill/>
            <a:miter lim="800000"/>
            <a:headEnd/>
            <a:tailEnd/>
          </a:ln>
        </p:spPr>
        <p:txBody>
          <a:bodyPr wrap="none" anchor="ctr">
            <a:spAutoFit/>
          </a:bodyPr>
          <a:lstStyle/>
          <a:p>
            <a:endParaRPr lang="en-US"/>
          </a:p>
        </p:txBody>
      </p:sp>
      <p:sp>
        <p:nvSpPr>
          <p:cNvPr id="2085" name="Rectangle 8"/>
          <p:cNvSpPr>
            <a:spLocks noChangeArrowheads="1"/>
          </p:cNvSpPr>
          <p:nvPr/>
        </p:nvSpPr>
        <p:spPr bwMode="auto">
          <a:xfrm>
            <a:off x="0" y="0"/>
            <a:ext cx="32918400" cy="0"/>
          </a:xfrm>
          <a:prstGeom prst="rect">
            <a:avLst/>
          </a:prstGeom>
          <a:noFill/>
          <a:ln w="9525">
            <a:noFill/>
            <a:miter lim="800000"/>
            <a:headEnd/>
            <a:tailEnd/>
          </a:ln>
        </p:spPr>
        <p:txBody>
          <a:bodyPr wrap="none" anchor="ctr">
            <a:spAutoFit/>
          </a:bodyPr>
          <a:lstStyle/>
          <a:p>
            <a:endParaRPr lang="en-US"/>
          </a:p>
        </p:txBody>
      </p:sp>
      <p:sp>
        <p:nvSpPr>
          <p:cNvPr id="2086" name="Rectangle 12"/>
          <p:cNvSpPr>
            <a:spLocks noChangeArrowheads="1"/>
          </p:cNvSpPr>
          <p:nvPr/>
        </p:nvSpPr>
        <p:spPr bwMode="auto">
          <a:xfrm>
            <a:off x="0" y="44450"/>
            <a:ext cx="184150" cy="368300"/>
          </a:xfrm>
          <a:prstGeom prst="rect">
            <a:avLst/>
          </a:prstGeom>
          <a:noFill/>
          <a:ln w="9525">
            <a:noFill/>
            <a:miter lim="800000"/>
            <a:headEnd/>
            <a:tailEnd/>
          </a:ln>
        </p:spPr>
        <p:txBody>
          <a:bodyPr wrap="none" anchor="ctr">
            <a:spAutoFit/>
          </a:bodyPr>
          <a:lstStyle/>
          <a:p>
            <a:pPr eaLnBrk="0" hangingPunct="0">
              <a:tabLst>
                <a:tab pos="914400" algn="l"/>
              </a:tabLst>
            </a:pPr>
            <a:endParaRPr lang="en-US" sz="1800">
              <a:cs typeface="Arial" charset="0"/>
            </a:endParaRPr>
          </a:p>
        </p:txBody>
      </p:sp>
      <p:sp>
        <p:nvSpPr>
          <p:cNvPr id="2087" name="Text Box 33"/>
          <p:cNvSpPr txBox="1">
            <a:spLocks noChangeArrowheads="1"/>
          </p:cNvSpPr>
          <p:nvPr/>
        </p:nvSpPr>
        <p:spPr bwMode="auto">
          <a:xfrm>
            <a:off x="21945600" y="16651069"/>
            <a:ext cx="8229600" cy="646331"/>
          </a:xfrm>
          <a:prstGeom prst="rect">
            <a:avLst/>
          </a:prstGeom>
          <a:solidFill>
            <a:schemeClr val="accent1">
              <a:lumMod val="75000"/>
            </a:schemeClr>
          </a:solidFill>
          <a:ln w="9525">
            <a:noFill/>
            <a:miter lim="800000"/>
            <a:headEnd/>
            <a:tailEnd/>
          </a:ln>
        </p:spPr>
        <p:txBody>
          <a:bodyPr wrap="square">
            <a:spAutoFit/>
          </a:bodyPr>
          <a:lstStyle/>
          <a:p>
            <a:pPr algn="ctr" defTabSz="3292475">
              <a:spcBef>
                <a:spcPct val="50000"/>
              </a:spcBef>
            </a:pPr>
            <a:r>
              <a:rPr lang="en-US" sz="3600" b="1" dirty="0" smtClean="0">
                <a:solidFill>
                  <a:schemeClr val="bg1"/>
                </a:solidFill>
              </a:rPr>
              <a:t>References</a:t>
            </a:r>
            <a:endParaRPr lang="en-US" sz="3600" b="1" dirty="0">
              <a:solidFill>
                <a:schemeClr val="bg1"/>
              </a:solidFill>
            </a:endParaRPr>
          </a:p>
        </p:txBody>
      </p:sp>
      <p:sp>
        <p:nvSpPr>
          <p:cNvPr id="2088" name="TextBox 53"/>
          <p:cNvSpPr txBox="1">
            <a:spLocks noChangeArrowheads="1"/>
          </p:cNvSpPr>
          <p:nvPr/>
        </p:nvSpPr>
        <p:spPr bwMode="auto">
          <a:xfrm>
            <a:off x="21945600" y="17373600"/>
            <a:ext cx="8229600" cy="6096000"/>
          </a:xfrm>
          <a:prstGeom prst="rect">
            <a:avLst/>
          </a:prstGeom>
          <a:noFill/>
          <a:ln w="9525">
            <a:solidFill>
              <a:schemeClr val="bg1">
                <a:lumMod val="75000"/>
              </a:schemeClr>
            </a:solidFill>
            <a:miter lim="800000"/>
            <a:headEnd/>
            <a:tailEnd/>
          </a:ln>
        </p:spPr>
        <p:txBody>
          <a:bodyPr wrap="square">
            <a:noAutofit/>
          </a:bodyPr>
          <a:lstStyle/>
          <a:p>
            <a:pPr>
              <a:buFont typeface="Wingdings" pitchFamily="2" charset="2"/>
              <a:buChar char="q"/>
            </a:pPr>
            <a:r>
              <a:rPr lang="en-US" sz="2400" dirty="0" smtClean="0">
                <a:latin typeface="+mj-lt"/>
                <a:cs typeface="Times New Roman" panose="02020603050405020304" pitchFamily="18" charset="0"/>
              </a:rPr>
              <a:t>Perez</a:t>
            </a:r>
            <a:r>
              <a:rPr lang="en-US" sz="2400" dirty="0">
                <a:latin typeface="+mj-lt"/>
                <a:cs typeface="Times New Roman" panose="02020603050405020304" pitchFamily="18" charset="0"/>
              </a:rPr>
              <a:t>, M., </a:t>
            </a:r>
            <a:r>
              <a:rPr lang="en-US" sz="2400" dirty="0" err="1">
                <a:latin typeface="+mj-lt"/>
                <a:cs typeface="Times New Roman" panose="02020603050405020304" pitchFamily="18" charset="0"/>
              </a:rPr>
              <a:t>Cabrero-Canosa</a:t>
            </a:r>
            <a:r>
              <a:rPr lang="en-US" sz="2400" dirty="0">
                <a:latin typeface="+mj-lt"/>
                <a:cs typeface="Times New Roman" panose="02020603050405020304" pitchFamily="18" charset="0"/>
              </a:rPr>
              <a:t>, M., </a:t>
            </a:r>
            <a:r>
              <a:rPr lang="en-US" sz="2400" dirty="0" err="1">
                <a:latin typeface="+mj-lt"/>
                <a:cs typeface="Times New Roman" panose="02020603050405020304" pitchFamily="18" charset="0"/>
              </a:rPr>
              <a:t>Hermida</a:t>
            </a:r>
            <a:r>
              <a:rPr lang="en-US" sz="2400" dirty="0">
                <a:latin typeface="+mj-lt"/>
                <a:cs typeface="Times New Roman" panose="02020603050405020304" pitchFamily="18" charset="0"/>
              </a:rPr>
              <a:t>, J., Garcia, L., Gomez, D., Gonzalez, G., &amp; </a:t>
            </a:r>
            <a:r>
              <a:rPr lang="en-US" sz="2400" dirty="0" err="1">
                <a:latin typeface="+mj-lt"/>
                <a:cs typeface="Times New Roman" panose="02020603050405020304" pitchFamily="18" charset="0"/>
              </a:rPr>
              <a:t>Herranz</a:t>
            </a:r>
            <a:r>
              <a:rPr lang="en-US" sz="2400" dirty="0">
                <a:latin typeface="+mj-lt"/>
                <a:cs typeface="Times New Roman" panose="02020603050405020304" pitchFamily="18" charset="0"/>
              </a:rPr>
              <a:t>, I. </a:t>
            </a:r>
            <a:r>
              <a:rPr lang="en-US" sz="2400" dirty="0" smtClean="0">
                <a:latin typeface="+mj-lt"/>
                <a:cs typeface="Times New Roman" panose="02020603050405020304" pitchFamily="18" charset="0"/>
              </a:rPr>
              <a:t>(2012). </a:t>
            </a:r>
            <a:r>
              <a:rPr lang="en-US" sz="2400" dirty="0">
                <a:latin typeface="+mj-lt"/>
                <a:cs typeface="Times New Roman" panose="02020603050405020304" pitchFamily="18" charset="0"/>
              </a:rPr>
              <a:t>Application of RFID Technology in Patient Tracking and Medication Traceability in Emergency Care. Journal Of Medical Systems, 36(6), 3983-3993</a:t>
            </a:r>
            <a:r>
              <a:rPr lang="en-US" sz="2400" dirty="0" smtClean="0">
                <a:latin typeface="+mj-lt"/>
                <a:cs typeface="Times New Roman" panose="02020603050405020304" pitchFamily="18" charset="0"/>
              </a:rPr>
              <a:t>. </a:t>
            </a:r>
          </a:p>
          <a:p>
            <a:pPr>
              <a:buFont typeface="Wingdings" pitchFamily="2" charset="2"/>
              <a:buChar char="q"/>
            </a:pPr>
            <a:r>
              <a:rPr lang="en-US" sz="2400" dirty="0"/>
              <a:t> </a:t>
            </a:r>
            <a:r>
              <a:rPr lang="en-US" sz="2400" dirty="0" err="1"/>
              <a:t>Rao</a:t>
            </a:r>
            <a:r>
              <a:rPr lang="en-US" sz="2400" dirty="0"/>
              <a:t>, G. (</a:t>
            </a:r>
            <a:r>
              <a:rPr lang="en-US" sz="2400" dirty="0" smtClean="0"/>
              <a:t>2012</a:t>
            </a:r>
            <a:r>
              <a:rPr lang="en-US" sz="2400" dirty="0"/>
              <a:t>). How Can We Improve Patient Care?. </a:t>
            </a:r>
            <a:r>
              <a:rPr lang="en-US" sz="2400" i="1" dirty="0"/>
              <a:t>Community Eye Health, 15(41)</a:t>
            </a:r>
            <a:r>
              <a:rPr lang="en-US" sz="2400" dirty="0"/>
              <a:t>. Retrieved from http://</a:t>
            </a:r>
            <a:r>
              <a:rPr lang="en-US" sz="2400" dirty="0" err="1"/>
              <a:t>www.ncbi.nlm.nih.gov</a:t>
            </a:r>
            <a:r>
              <a:rPr lang="en-US" sz="2400" dirty="0"/>
              <a:t>/</a:t>
            </a:r>
            <a:r>
              <a:rPr lang="en-US" sz="2400" dirty="0" err="1"/>
              <a:t>pmc</a:t>
            </a:r>
            <a:r>
              <a:rPr lang="en-US" sz="2400" dirty="0"/>
              <a:t>/articles/PMC1705904/. </a:t>
            </a:r>
            <a:endParaRPr lang="en-US" sz="2400" dirty="0" smtClean="0">
              <a:latin typeface="+mj-lt"/>
              <a:cs typeface="Times New Roman" panose="02020603050405020304" pitchFamily="18" charset="0"/>
            </a:endParaRPr>
          </a:p>
          <a:p>
            <a:pPr>
              <a:buFont typeface="Wingdings" pitchFamily="2" charset="2"/>
              <a:buChar char="q"/>
            </a:pPr>
            <a:r>
              <a:rPr lang="en-US" sz="2400" dirty="0" err="1" smtClean="0">
                <a:latin typeface="+mj-lt"/>
                <a:cs typeface="Times New Roman" panose="02020603050405020304" pitchFamily="18" charset="0"/>
              </a:rPr>
              <a:t>Takatama</a:t>
            </a:r>
            <a:r>
              <a:rPr lang="en-US" sz="2400" dirty="0" smtClean="0">
                <a:latin typeface="+mj-lt"/>
                <a:cs typeface="Times New Roman" panose="02020603050405020304" pitchFamily="18" charset="0"/>
              </a:rPr>
              <a:t>, H., Ishizuka, E., Hara, A., Onoda, Y., </a:t>
            </a:r>
            <a:r>
              <a:rPr lang="en-US" sz="2400" dirty="0" err="1" smtClean="0">
                <a:latin typeface="+mj-lt"/>
                <a:cs typeface="Times New Roman" panose="02020603050405020304" pitchFamily="18" charset="0"/>
              </a:rPr>
              <a:t>Wantabe</a:t>
            </a:r>
            <a:r>
              <a:rPr lang="en-US" sz="2400" dirty="0" smtClean="0">
                <a:latin typeface="+mj-lt"/>
                <a:cs typeface="Times New Roman" panose="02020603050405020304" pitchFamily="18" charset="0"/>
              </a:rPr>
              <a:t>, M., &amp; </a:t>
            </a:r>
            <a:r>
              <a:rPr lang="en-US" sz="2400" dirty="0" err="1" smtClean="0">
                <a:latin typeface="+mj-lt"/>
                <a:cs typeface="Times New Roman" panose="02020603050405020304" pitchFamily="18" charset="0"/>
              </a:rPr>
              <a:t>Kondoh</a:t>
            </a:r>
            <a:r>
              <a:rPr lang="en-US" sz="2400" dirty="0" smtClean="0">
                <a:latin typeface="+mj-lt"/>
                <a:cs typeface="Times New Roman" panose="02020603050405020304" pitchFamily="18" charset="0"/>
              </a:rPr>
              <a:t>, K. (2008). General format. Retrieved from http://www.nec.com/en/global/techrep/journal/g08/n03/pdf/080323.pdf </a:t>
            </a:r>
          </a:p>
          <a:p>
            <a:pPr>
              <a:buFont typeface="Wingdings" pitchFamily="2" charset="2"/>
              <a:buChar char="q"/>
            </a:pPr>
            <a:r>
              <a:rPr lang="en-US" sz="2400" dirty="0" smtClean="0">
                <a:latin typeface="+mj-lt"/>
                <a:cs typeface="Times New Roman" panose="02020603050405020304" pitchFamily="18" charset="0"/>
              </a:rPr>
              <a:t> Yao, W., Chu, C., &amp; Li, Z. (2011). The adoption and implementation of RFID technologies in healthcare: A literature </a:t>
            </a:r>
            <a:r>
              <a:rPr lang="en-US" sz="2400" dirty="0">
                <a:latin typeface="+mj-lt"/>
                <a:cs typeface="Times New Roman" panose="02020603050405020304" pitchFamily="18" charset="0"/>
              </a:rPr>
              <a:t>r</a:t>
            </a:r>
            <a:r>
              <a:rPr lang="en-US" sz="2400" dirty="0" smtClean="0">
                <a:latin typeface="+mj-lt"/>
                <a:cs typeface="Times New Roman" panose="02020603050405020304" pitchFamily="18" charset="0"/>
              </a:rPr>
              <a:t>eview. Journal of Medical Systems, 36(6), 3507-3525.</a:t>
            </a:r>
            <a:endParaRPr lang="en-US" sz="2400" dirty="0">
              <a:latin typeface="+mj-lt"/>
              <a:cs typeface="Times New Roman" panose="02020603050405020304" pitchFamily="18" charset="0"/>
            </a:endParaRPr>
          </a:p>
        </p:txBody>
      </p:sp>
      <p:sp>
        <p:nvSpPr>
          <p:cNvPr id="2226" name="Text Box 29"/>
          <p:cNvSpPr txBox="1">
            <a:spLocks noChangeArrowheads="1"/>
          </p:cNvSpPr>
          <p:nvPr/>
        </p:nvSpPr>
        <p:spPr bwMode="auto">
          <a:xfrm rot="10800000" flipV="1">
            <a:off x="1143000" y="6821268"/>
            <a:ext cx="8229600" cy="646331"/>
          </a:xfrm>
          <a:prstGeom prst="rect">
            <a:avLst/>
          </a:prstGeom>
          <a:solidFill>
            <a:schemeClr val="accent1">
              <a:lumMod val="75000"/>
            </a:schemeClr>
          </a:solidFill>
          <a:ln w="9525">
            <a:noFill/>
            <a:miter lim="800000"/>
            <a:headEnd/>
            <a:tailEnd/>
          </a:ln>
        </p:spPr>
        <p:txBody>
          <a:bodyPr wrap="square">
            <a:spAutoFit/>
          </a:bodyPr>
          <a:lstStyle/>
          <a:p>
            <a:pPr algn="ctr" defTabSz="3292475">
              <a:spcBef>
                <a:spcPct val="50000"/>
              </a:spcBef>
            </a:pPr>
            <a:r>
              <a:rPr lang="en-US" sz="3600" b="1" dirty="0">
                <a:solidFill>
                  <a:schemeClr val="bg1"/>
                </a:solidFill>
              </a:rPr>
              <a:t>Background</a:t>
            </a:r>
          </a:p>
        </p:txBody>
      </p:sp>
      <p:sp>
        <p:nvSpPr>
          <p:cNvPr id="337" name="Rectangle 336"/>
          <p:cNvSpPr/>
          <p:nvPr/>
        </p:nvSpPr>
        <p:spPr>
          <a:xfrm>
            <a:off x="10724355" y="20944478"/>
            <a:ext cx="8952580" cy="1610722"/>
          </a:xfrm>
          <a:prstGeom prst="rect">
            <a:avLst/>
          </a:prstGeom>
          <a:ln>
            <a:solidFill>
              <a:schemeClr val="bg1">
                <a:lumMod val="75000"/>
              </a:schemeClr>
            </a:solidFill>
          </a:ln>
        </p:spPr>
        <p:txBody>
          <a:bodyPr wrap="square">
            <a:noAutofit/>
          </a:bodyPr>
          <a:lstStyle/>
          <a:p>
            <a:pPr algn="ctr" defTabSz="3292475">
              <a:spcBef>
                <a:spcPct val="50000"/>
              </a:spcBef>
            </a:pPr>
            <a:r>
              <a:rPr lang="en-US" sz="2400" dirty="0" smtClean="0">
                <a:latin typeface="+mn-lt"/>
              </a:rPr>
              <a:t>A</a:t>
            </a:r>
            <a:r>
              <a:rPr lang="en-US" sz="2400" dirty="0"/>
              <a:t> </a:t>
            </a:r>
            <a:r>
              <a:rPr lang="en-US" sz="2400" dirty="0" smtClean="0"/>
              <a:t>study done at Akita University Hospital showed </a:t>
            </a:r>
            <a:r>
              <a:rPr lang="en-US" sz="2400" dirty="0"/>
              <a:t>that those that work in a setting with </a:t>
            </a:r>
            <a:r>
              <a:rPr lang="en-US" sz="2400" dirty="0" smtClean="0"/>
              <a:t>RFID’s </a:t>
            </a:r>
            <a:r>
              <a:rPr lang="en-US" sz="2400" dirty="0"/>
              <a:t>required less time looking for medical equipment and </a:t>
            </a:r>
            <a:r>
              <a:rPr lang="en-US" sz="2400" dirty="0" smtClean="0"/>
              <a:t>supplies making it </a:t>
            </a:r>
            <a:r>
              <a:rPr lang="en-US" sz="2400" dirty="0"/>
              <a:t>more efficient  at </a:t>
            </a:r>
            <a:r>
              <a:rPr lang="en-US" sz="2400" dirty="0" smtClean="0"/>
              <a:t>work (</a:t>
            </a:r>
            <a:r>
              <a:rPr lang="en-US" sz="2400" dirty="0" err="1"/>
              <a:t>Takatama</a:t>
            </a:r>
            <a:r>
              <a:rPr lang="en-US" sz="2400" dirty="0"/>
              <a:t> et al., 2008). </a:t>
            </a:r>
            <a:endParaRPr lang="en-US" sz="2400" dirty="0" smtClean="0"/>
          </a:p>
          <a:p>
            <a:pPr algn="ctr" defTabSz="3292475">
              <a:spcBef>
                <a:spcPct val="50000"/>
              </a:spcBef>
            </a:pPr>
            <a:endParaRPr lang="en-US" sz="4000" b="1" dirty="0" smtClean="0"/>
          </a:p>
          <a:p>
            <a:pPr algn="ctr" defTabSz="3292475">
              <a:spcBef>
                <a:spcPct val="50000"/>
              </a:spcBef>
            </a:pPr>
            <a:endParaRPr lang="en-US" sz="4000" b="1" dirty="0" smtClean="0"/>
          </a:p>
        </p:txBody>
      </p:sp>
      <p:sp>
        <p:nvSpPr>
          <p:cNvPr id="28" name="Text Box 35"/>
          <p:cNvSpPr txBox="1">
            <a:spLocks noChangeArrowheads="1"/>
          </p:cNvSpPr>
          <p:nvPr/>
        </p:nvSpPr>
        <p:spPr bwMode="auto">
          <a:xfrm>
            <a:off x="21945600" y="2633958"/>
            <a:ext cx="8229600" cy="646331"/>
          </a:xfrm>
          <a:prstGeom prst="rect">
            <a:avLst/>
          </a:prstGeom>
          <a:solidFill>
            <a:schemeClr val="accent1">
              <a:lumMod val="75000"/>
            </a:schemeClr>
          </a:solidFill>
          <a:ln w="9525">
            <a:noFill/>
            <a:miter lim="800000"/>
            <a:headEnd/>
            <a:tailEnd/>
          </a:ln>
        </p:spPr>
        <p:txBody>
          <a:bodyPr>
            <a:spAutoFit/>
          </a:bodyPr>
          <a:lstStyle/>
          <a:p>
            <a:pPr algn="ctr" defTabSz="3292475">
              <a:spcBef>
                <a:spcPct val="50000"/>
              </a:spcBef>
            </a:pPr>
            <a:r>
              <a:rPr lang="en-US" sz="3600" b="1" dirty="0" smtClean="0">
                <a:solidFill>
                  <a:schemeClr val="bg1"/>
                </a:solidFill>
              </a:rPr>
              <a:t>Measures</a:t>
            </a:r>
            <a:endParaRPr lang="en-US" sz="3600" b="1" dirty="0">
              <a:solidFill>
                <a:schemeClr val="bg1"/>
              </a:solidFill>
            </a:endParaRPr>
          </a:p>
        </p:txBody>
      </p:sp>
      <p:sp>
        <p:nvSpPr>
          <p:cNvPr id="30" name="Text Box 40"/>
          <p:cNvSpPr txBox="1">
            <a:spLocks noChangeArrowheads="1"/>
          </p:cNvSpPr>
          <p:nvPr/>
        </p:nvSpPr>
        <p:spPr bwMode="auto">
          <a:xfrm>
            <a:off x="21945600" y="3280289"/>
            <a:ext cx="8229600" cy="4796911"/>
          </a:xfrm>
          <a:prstGeom prst="rect">
            <a:avLst/>
          </a:prstGeom>
          <a:noFill/>
          <a:ln w="9525">
            <a:solidFill>
              <a:schemeClr val="bg1">
                <a:lumMod val="75000"/>
              </a:schemeClr>
            </a:solidFill>
            <a:miter lim="800000"/>
            <a:headEnd/>
            <a:tailEnd/>
          </a:ln>
        </p:spPr>
        <p:txBody>
          <a:bodyPr>
            <a:noAutofit/>
          </a:bodyPr>
          <a:lstStyle/>
          <a:p>
            <a:pPr marL="342900" indent="-342900" defTabSz="3292475">
              <a:buFont typeface="Arial" panose="020B0604020202020204" pitchFamily="34" charset="0"/>
              <a:buChar char="•"/>
            </a:pPr>
            <a:r>
              <a:rPr lang="en-US" sz="2100" dirty="0"/>
              <a:t>To measure the effectiveness of the proposed improvement </a:t>
            </a:r>
            <a:r>
              <a:rPr lang="en-US" sz="2100" dirty="0" smtClean="0"/>
              <a:t>strategy, a pilot program will be launched. </a:t>
            </a:r>
          </a:p>
          <a:p>
            <a:pPr marL="342900" indent="-342900" defTabSz="3292475">
              <a:buFont typeface="Arial" panose="020B0604020202020204" pitchFamily="34" charset="0"/>
              <a:buChar char="•"/>
            </a:pPr>
            <a:r>
              <a:rPr lang="en-US" sz="2100" dirty="0" smtClean="0"/>
              <a:t>After one month of implementation, a committee will review time spent looking for medical equipment and available equipment and supplies and measure </a:t>
            </a:r>
            <a:r>
              <a:rPr lang="en-US" sz="2100" dirty="0"/>
              <a:t>the accuracy of the application of the RTLS (Perez et al, 2012). </a:t>
            </a:r>
            <a:endParaRPr lang="en-US" sz="2100" dirty="0" smtClean="0"/>
          </a:p>
          <a:p>
            <a:pPr marL="342900" indent="-342900" defTabSz="3292475">
              <a:buFont typeface="Arial" panose="020B0604020202020204" pitchFamily="34" charset="0"/>
              <a:buChar char="•"/>
            </a:pPr>
            <a:r>
              <a:rPr lang="en-US" sz="2100" dirty="0" smtClean="0"/>
              <a:t>By </a:t>
            </a:r>
            <a:r>
              <a:rPr lang="en-US" sz="2100" dirty="0"/>
              <a:t>utilizing </a:t>
            </a:r>
            <a:r>
              <a:rPr lang="en-US" sz="2100" dirty="0" smtClean="0"/>
              <a:t>the RFTI system, </a:t>
            </a:r>
            <a:r>
              <a:rPr lang="en-US" sz="2100" dirty="0"/>
              <a:t>we will be able to better identify </a:t>
            </a:r>
            <a:r>
              <a:rPr lang="en-US" sz="2100" dirty="0" smtClean="0"/>
              <a:t>the whereabouts </a:t>
            </a:r>
            <a:r>
              <a:rPr lang="en-US" sz="2100" dirty="0" smtClean="0"/>
              <a:t>of medical equipment and focus more of the time by spending it doing more patient care activities.</a:t>
            </a:r>
          </a:p>
          <a:p>
            <a:pPr marL="342900" indent="-342900" defTabSz="3292475">
              <a:buFont typeface="Arial" panose="020B0604020202020204" pitchFamily="34" charset="0"/>
              <a:buChar char="•"/>
            </a:pPr>
            <a:r>
              <a:rPr lang="en-US" sz="2100" dirty="0" smtClean="0"/>
              <a:t>If improvement is noted, the committee will consider expanding the project.</a:t>
            </a:r>
          </a:p>
          <a:p>
            <a:pPr marL="342900" indent="-342900" defTabSz="3292475">
              <a:buFont typeface="Arial" panose="020B0604020202020204" pitchFamily="34" charset="0"/>
              <a:buChar char="•"/>
            </a:pPr>
            <a:r>
              <a:rPr lang="en-US" sz="2100" dirty="0"/>
              <a:t>Nurses and nurse aids will individually be accountable for </a:t>
            </a:r>
            <a:r>
              <a:rPr lang="en-US" sz="2100" dirty="0" smtClean="0"/>
              <a:t> returning </a:t>
            </a:r>
            <a:r>
              <a:rPr lang="en-US" sz="2100" dirty="0" smtClean="0"/>
              <a:t>equipment </a:t>
            </a:r>
            <a:r>
              <a:rPr lang="en-US" sz="2100" dirty="0" smtClean="0"/>
              <a:t>to </a:t>
            </a:r>
            <a:r>
              <a:rPr lang="en-US" sz="2100" dirty="0" smtClean="0"/>
              <a:t>its </a:t>
            </a:r>
            <a:r>
              <a:rPr lang="en-US" sz="2100" dirty="0" smtClean="0"/>
              <a:t>rightful place and to be available </a:t>
            </a:r>
            <a:r>
              <a:rPr lang="en-US" sz="2100" dirty="0"/>
              <a:t>in the rooms of each patient  for every </a:t>
            </a:r>
            <a:r>
              <a:rPr lang="en-US" sz="2100" dirty="0" smtClean="0"/>
              <a:t>shift</a:t>
            </a:r>
            <a:r>
              <a:rPr lang="en-US" sz="2100" dirty="0"/>
              <a:t> </a:t>
            </a:r>
            <a:r>
              <a:rPr lang="en-US" sz="2100" dirty="0" smtClean="0"/>
              <a:t>(Perez et al, 2012). </a:t>
            </a:r>
            <a:endParaRPr lang="en-US" sz="1400" dirty="0" smtClean="0"/>
          </a:p>
          <a:p>
            <a:pPr marL="342900" indent="-342900" defTabSz="3292475">
              <a:buFont typeface="Arial" panose="020B0604020202020204" pitchFamily="34" charset="0"/>
              <a:buChar char="•"/>
            </a:pPr>
            <a:endParaRPr lang="en-US" sz="16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2623" y="8913768"/>
            <a:ext cx="11810999" cy="6266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0" y="3365797"/>
            <a:ext cx="11353801" cy="565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bwMode="auto">
          <a:xfrm>
            <a:off x="9214856" y="2519363"/>
            <a:ext cx="4257401" cy="646275"/>
          </a:xfrm>
          <a:prstGeom prst="rect">
            <a:avLst/>
          </a:prstGeom>
          <a:noFill/>
          <a:ln w="9525">
            <a:noFill/>
            <a:miter lim="800000"/>
            <a:headEnd/>
            <a:tailEnd/>
          </a:ln>
        </p:spPr>
        <p:txBody>
          <a:bodyPr wrap="square" rtlCol="0">
            <a:noAutofit/>
          </a:bodyPr>
          <a:lstStyle/>
          <a:p>
            <a:pPr algn="ctr" defTabSz="3292475">
              <a:spcBef>
                <a:spcPct val="50000"/>
              </a:spcBef>
            </a:pPr>
            <a:r>
              <a:rPr lang="en-US" sz="2000" b="1" dirty="0"/>
              <a:t>F</a:t>
            </a:r>
            <a:r>
              <a:rPr lang="en-US" sz="2000" b="1" dirty="0" smtClean="0"/>
              <a:t>igure1</a:t>
            </a:r>
          </a:p>
        </p:txBody>
      </p:sp>
      <p:sp>
        <p:nvSpPr>
          <p:cNvPr id="32" name="Text Box 33"/>
          <p:cNvSpPr txBox="1">
            <a:spLocks noChangeArrowheads="1"/>
          </p:cNvSpPr>
          <p:nvPr/>
        </p:nvSpPr>
        <p:spPr bwMode="auto">
          <a:xfrm>
            <a:off x="10742887" y="2633957"/>
            <a:ext cx="8229600" cy="646331"/>
          </a:xfrm>
          <a:prstGeom prst="rect">
            <a:avLst/>
          </a:prstGeom>
          <a:solidFill>
            <a:schemeClr val="accent1">
              <a:lumMod val="75000"/>
            </a:schemeClr>
          </a:solidFill>
          <a:ln w="9525">
            <a:noFill/>
            <a:miter lim="800000"/>
            <a:headEnd/>
            <a:tailEnd/>
          </a:ln>
        </p:spPr>
        <p:txBody>
          <a:bodyPr wrap="square">
            <a:noAutofit/>
          </a:bodyPr>
          <a:lstStyle/>
          <a:p>
            <a:pPr algn="ctr" defTabSz="3292475">
              <a:spcBef>
                <a:spcPct val="50000"/>
              </a:spcBef>
            </a:pPr>
            <a:r>
              <a:rPr lang="en-US" sz="3600" b="1" dirty="0" smtClean="0">
                <a:solidFill>
                  <a:schemeClr val="bg1"/>
                </a:solidFill>
              </a:rPr>
              <a:t>Results</a:t>
            </a:r>
            <a:endParaRPr lang="en-US" sz="3600" b="1" dirty="0">
              <a:solidFill>
                <a:schemeClr val="bg1"/>
              </a:solidFill>
            </a:endParaRPr>
          </a:p>
        </p:txBody>
      </p:sp>
      <p:sp>
        <p:nvSpPr>
          <p:cNvPr id="33" name="Text Box 33"/>
          <p:cNvSpPr txBox="1">
            <a:spLocks noChangeArrowheads="1"/>
          </p:cNvSpPr>
          <p:nvPr/>
        </p:nvSpPr>
        <p:spPr bwMode="auto">
          <a:xfrm>
            <a:off x="990600" y="17373600"/>
            <a:ext cx="8229600" cy="646331"/>
          </a:xfrm>
          <a:prstGeom prst="rect">
            <a:avLst/>
          </a:prstGeom>
          <a:solidFill>
            <a:schemeClr val="accent1">
              <a:lumMod val="75000"/>
            </a:schemeClr>
          </a:solidFill>
          <a:ln w="9525">
            <a:noFill/>
            <a:miter lim="800000"/>
            <a:headEnd/>
            <a:tailEnd/>
          </a:ln>
        </p:spPr>
        <p:txBody>
          <a:bodyPr wrap="square">
            <a:spAutoFit/>
          </a:bodyPr>
          <a:lstStyle/>
          <a:p>
            <a:pPr algn="ctr" defTabSz="3292475">
              <a:spcBef>
                <a:spcPct val="50000"/>
              </a:spcBef>
            </a:pPr>
            <a:r>
              <a:rPr lang="en-US" sz="3600" b="1" dirty="0" smtClean="0">
                <a:solidFill>
                  <a:schemeClr val="bg1"/>
                </a:solidFill>
              </a:rPr>
              <a:t>Team Members</a:t>
            </a:r>
            <a:endParaRPr lang="en-US" sz="3600" b="1" dirty="0">
              <a:solidFill>
                <a:schemeClr val="bg1"/>
              </a:solidFill>
            </a:endParaRPr>
          </a:p>
        </p:txBody>
      </p:sp>
      <p:sp>
        <p:nvSpPr>
          <p:cNvPr id="34" name="TextBox 53"/>
          <p:cNvSpPr txBox="1">
            <a:spLocks noChangeArrowheads="1"/>
          </p:cNvSpPr>
          <p:nvPr/>
        </p:nvSpPr>
        <p:spPr bwMode="auto">
          <a:xfrm>
            <a:off x="985255" y="18364200"/>
            <a:ext cx="8229600" cy="3743428"/>
          </a:xfrm>
          <a:prstGeom prst="rect">
            <a:avLst/>
          </a:prstGeom>
          <a:noFill/>
          <a:ln w="9525">
            <a:solidFill>
              <a:schemeClr val="bg1">
                <a:lumMod val="75000"/>
              </a:schemeClr>
            </a:solidFill>
            <a:miter lim="800000"/>
            <a:headEnd/>
            <a:tailEnd/>
          </a:ln>
        </p:spPr>
        <p:txBody>
          <a:bodyPr wrap="square">
            <a:noAutofit/>
          </a:bodyPr>
          <a:lstStyle/>
          <a:p>
            <a:pPr marL="342900" indent="-342900">
              <a:buFont typeface="Arial" panose="020B0604020202020204" pitchFamily="34" charset="0"/>
              <a:buChar char="•"/>
            </a:pPr>
            <a:r>
              <a:rPr lang="en-US" sz="2400" dirty="0" smtClean="0"/>
              <a:t> Nurse </a:t>
            </a:r>
            <a:r>
              <a:rPr lang="en-US" sz="2400" dirty="0"/>
              <a:t>Manager</a:t>
            </a:r>
          </a:p>
          <a:p>
            <a:pPr marL="342900" indent="-342900">
              <a:buFont typeface="Arial" panose="020B0604020202020204" pitchFamily="34" charset="0"/>
              <a:buChar char="•"/>
            </a:pPr>
            <a:r>
              <a:rPr lang="en-US" sz="2400" dirty="0"/>
              <a:t> Charge nurse</a:t>
            </a:r>
          </a:p>
          <a:p>
            <a:pPr marL="342900" indent="-342900">
              <a:buFont typeface="Arial" panose="020B0604020202020204" pitchFamily="34" charset="0"/>
              <a:buChar char="•"/>
            </a:pPr>
            <a:r>
              <a:rPr lang="en-US" sz="2400" dirty="0"/>
              <a:t> Information systems</a:t>
            </a:r>
          </a:p>
          <a:p>
            <a:pPr marL="342900" indent="-342900">
              <a:buFont typeface="Arial" panose="020B0604020202020204" pitchFamily="34" charset="0"/>
              <a:buChar char="•"/>
            </a:pPr>
            <a:r>
              <a:rPr lang="en-US" sz="2400" dirty="0"/>
              <a:t> Engineers</a:t>
            </a:r>
          </a:p>
          <a:p>
            <a:pPr marL="342900" indent="-342900">
              <a:buFont typeface="Arial" panose="020B0604020202020204" pitchFamily="34" charset="0"/>
              <a:buChar char="•"/>
            </a:pPr>
            <a:r>
              <a:rPr lang="en-US" sz="2400" dirty="0"/>
              <a:t> Finance</a:t>
            </a:r>
          </a:p>
          <a:p>
            <a:pPr marL="342900" indent="-342900">
              <a:buFont typeface="Arial" panose="020B0604020202020204" pitchFamily="34" charset="0"/>
              <a:buChar char="•"/>
            </a:pPr>
            <a:r>
              <a:rPr lang="en-US" sz="2400" dirty="0"/>
              <a:t> Nursing staff</a:t>
            </a:r>
          </a:p>
          <a:p>
            <a:pPr marL="342900" indent="-342900">
              <a:buFont typeface="Arial" panose="020B0604020202020204" pitchFamily="34" charset="0"/>
              <a:buChar char="•"/>
            </a:pPr>
            <a:r>
              <a:rPr lang="en-US" sz="2400" dirty="0"/>
              <a:t> Material Management</a:t>
            </a:r>
          </a:p>
          <a:p>
            <a:pPr marL="342900" indent="-342900">
              <a:buFont typeface="Arial" panose="020B0604020202020204" pitchFamily="34" charset="0"/>
              <a:buChar char="•"/>
            </a:pPr>
            <a:r>
              <a:rPr lang="en-US" sz="2400" dirty="0"/>
              <a:t> Environmental </a:t>
            </a:r>
            <a:r>
              <a:rPr lang="en-US" sz="2400" dirty="0" smtClean="0"/>
              <a:t>Services</a:t>
            </a:r>
          </a:p>
          <a:p>
            <a:pPr marL="342900" indent="-342900">
              <a:buFont typeface="Arial" panose="020B0604020202020204" pitchFamily="34" charset="0"/>
              <a:buChar char="•"/>
            </a:pPr>
            <a:r>
              <a:rPr lang="en-US" sz="2400" dirty="0" smtClean="0"/>
              <a:t> IT</a:t>
            </a:r>
            <a:endParaRPr lang="en-US" sz="24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24355" y="15236421"/>
            <a:ext cx="9699625"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eme1">
  <a:themeElements>
    <a:clrScheme name="Health Nursing Summer 2010">
      <a:dk1>
        <a:sysClr val="windowText" lastClr="000000"/>
      </a:dk1>
      <a:lt1>
        <a:sysClr val="window" lastClr="FFFFFF"/>
      </a:lt1>
      <a:dk2>
        <a:srgbClr val="336633"/>
      </a:dk2>
      <a:lt2>
        <a:srgbClr val="E9DFC1"/>
      </a:lt2>
      <a:accent1>
        <a:srgbClr val="0067A6"/>
      </a:accent1>
      <a:accent2>
        <a:srgbClr val="AA273E"/>
      </a:accent2>
      <a:accent3>
        <a:srgbClr val="B7BE1C"/>
      </a:accent3>
      <a:accent4>
        <a:srgbClr val="552684"/>
      </a:accent4>
      <a:accent5>
        <a:srgbClr val="C4A95C"/>
      </a:accent5>
      <a:accent6>
        <a:srgbClr val="FFD0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292475" rtl="0" eaLnBrk="1" fontAlgn="base" latinLnBrk="0" hangingPunct="1">
          <a:lnSpc>
            <a:spcPct val="100000"/>
          </a:lnSpc>
          <a:spcBef>
            <a:spcPct val="0"/>
          </a:spcBef>
          <a:spcAft>
            <a:spcPct val="0"/>
          </a:spcAft>
          <a:buClrTx/>
          <a:buSzTx/>
          <a:buFontTx/>
          <a:buNone/>
          <a:tabLst/>
          <a:defRPr kumimoji="0" lang="en-US" sz="6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292475" rtl="0" eaLnBrk="1" fontAlgn="base" latinLnBrk="0" hangingPunct="1">
          <a:lnSpc>
            <a:spcPct val="100000"/>
          </a:lnSpc>
          <a:spcBef>
            <a:spcPct val="0"/>
          </a:spcBef>
          <a:spcAft>
            <a:spcPct val="0"/>
          </a:spcAft>
          <a:buClrTx/>
          <a:buSzTx/>
          <a:buFontTx/>
          <a:buNone/>
          <a:tabLst/>
          <a:defRPr kumimoji="0" lang="en-US" sz="6500" b="0" i="0" u="none" strike="noStrike" cap="none" normalizeH="0" baseline="0" smtClean="0">
            <a:ln>
              <a:noFill/>
            </a:ln>
            <a:solidFill>
              <a:schemeClr val="tx1"/>
            </a:solidFill>
            <a:effectLst/>
            <a:latin typeface="Arial" charset="0"/>
          </a:defRPr>
        </a:defPPr>
      </a:lstStyle>
    </a:lnDef>
    <a:txDef>
      <a:spPr bwMode="auto">
        <a:noFill/>
        <a:ln w="9525">
          <a:noFill/>
          <a:miter lim="800000"/>
          <a:headEnd/>
          <a:tailEnd/>
        </a:ln>
      </a:spPr>
      <a:bodyPr wrap="square" rtlCol="0">
        <a:noAutofit/>
      </a:bodyPr>
      <a:lstStyle>
        <a:defPPr algn="ctr" defTabSz="3292475">
          <a:spcBef>
            <a:spcPct val="50000"/>
          </a:spcBef>
          <a:defRPr sz="3600" b="1" dirty="0" smtClean="0">
            <a:solidFill>
              <a:schemeClr val="bg1"/>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3432</TotalTime>
  <Words>950</Words>
  <Application>Microsoft Macintosh PowerPoint</Application>
  <PresentationFormat>Custom</PresentationFormat>
  <Paragraphs>45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Theme1</vt:lpstr>
      <vt:lpstr>PowerPoint Presentation</vt:lpstr>
    </vt:vector>
  </TitlesOfParts>
  <Company>USF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emmakevinamichelle</dc:creator>
  <cp:lastModifiedBy>Kevina Desai</cp:lastModifiedBy>
  <cp:revision>199</cp:revision>
  <cp:lastPrinted>2014-07-10T01:27:01Z</cp:lastPrinted>
  <dcterms:created xsi:type="dcterms:W3CDTF">2008-01-14T17:50:34Z</dcterms:created>
  <dcterms:modified xsi:type="dcterms:W3CDTF">2014-07-16T01:16:17Z</dcterms:modified>
</cp:coreProperties>
</file>